
<file path=[Content_Types].xml><?xml version="1.0" encoding="utf-8"?>
<Types xmlns="http://schemas.openxmlformats.org/package/2006/content-types">
  <Default Extension="xml" ContentType="application/xml"/>
  <Default Extension="jpg" ContentType="image/jpeg"/>
  <Default Extension="jpeg" ContentType="image/jpeg"/>
  <Default Extension="rels" ContentType="application/vnd.openxmlformats-package.relationships+xml"/>
  <Default Extension="mov" ContentType="video/unknown"/>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6" r:id="rId3"/>
    <p:sldId id="258" r:id="rId4"/>
    <p:sldId id="286" r:id="rId5"/>
    <p:sldId id="283" r:id="rId6"/>
    <p:sldId id="284" r:id="rId7"/>
    <p:sldId id="285" r:id="rId8"/>
    <p:sldId id="274" r:id="rId9"/>
    <p:sldId id="282" r:id="rId10"/>
    <p:sldId id="278" r:id="rId11"/>
    <p:sldId id="279" r:id="rId12"/>
    <p:sldId id="280" r:id="rId13"/>
    <p:sldId id="273" r:id="rId14"/>
    <p:sldId id="260" r:id="rId15"/>
    <p:sldId id="268" r:id="rId16"/>
    <p:sldId id="272" r:id="rId17"/>
    <p:sldId id="271" r:id="rId18"/>
    <p:sldId id="270" r:id="rId19"/>
    <p:sldId id="275" r:id="rId20"/>
    <p:sldId id="269" r:id="rId21"/>
    <p:sldId id="281" r:id="rId22"/>
    <p:sldId id="261" r:id="rId23"/>
    <p:sldId id="262" r:id="rId24"/>
    <p:sldId id="287" r:id="rId25"/>
    <p:sldId id="276" r:id="rId26"/>
    <p:sldId id="288" r:id="rId27"/>
    <p:sldId id="290" r:id="rId28"/>
    <p:sldId id="291" r:id="rId29"/>
    <p:sldId id="292" r:id="rId30"/>
    <p:sldId id="289" r:id="rId31"/>
    <p:sldId id="263" r:id="rId32"/>
    <p:sldId id="293" r:id="rId33"/>
    <p:sldId id="294" r:id="rId34"/>
    <p:sldId id="295" r:id="rId35"/>
    <p:sldId id="264" r:id="rId36"/>
    <p:sldId id="265" r:id="rId37"/>
    <p:sldId id="266" r:id="rId38"/>
    <p:sldId id="267" r:id="rId39"/>
    <p:sldId id="296" r:id="rId40"/>
    <p:sldId id="297" r:id="rId41"/>
    <p:sldId id="298" r:id="rId42"/>
    <p:sldId id="299" r:id="rId43"/>
    <p:sldId id="300"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98" d="100"/>
          <a:sy n="198" d="100"/>
        </p:scale>
        <p:origin x="-284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printerSettings" Target="printerSettings/printerSettings1.bin"/></Relationships>
</file>

<file path=ppt/media/image1.png>
</file>

<file path=ppt/media/image10.png>
</file>

<file path=ppt/media/image11.png>
</file>

<file path=ppt/media/image2.jpg>
</file>

<file path=ppt/media/image3.png>
</file>

<file path=ppt/media/image4.jpg>
</file>

<file path=ppt/media/image5.png>
</file>

<file path=ppt/media/image6.gif>
</file>

<file path=ppt/media/image7.gif>
</file>

<file path=ppt/media/image8.jpe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B15EBD-D2A4-214E-9BA0-289E3E6511E6}" type="datetimeFigureOut">
              <a:rPr lang="en-US" smtClean="0"/>
              <a:t>8/22/13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332210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15EBD-D2A4-214E-9BA0-289E3E6511E6}" type="datetimeFigureOut">
              <a:rPr lang="en-US" smtClean="0"/>
              <a:t>8/22/13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2801425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15EBD-D2A4-214E-9BA0-289E3E6511E6}" type="datetimeFigureOut">
              <a:rPr lang="en-US" smtClean="0"/>
              <a:t>8/22/13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4163304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15EBD-D2A4-214E-9BA0-289E3E6511E6}" type="datetimeFigureOut">
              <a:rPr lang="en-US" smtClean="0"/>
              <a:t>8/22/13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1100787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B15EBD-D2A4-214E-9BA0-289E3E6511E6}" type="datetimeFigureOut">
              <a:rPr lang="en-US" smtClean="0"/>
              <a:t>8/22/13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521258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8B15EBD-D2A4-214E-9BA0-289E3E6511E6}" type="datetimeFigureOut">
              <a:rPr lang="en-US" smtClean="0"/>
              <a:t>8/22/13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1377736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B15EBD-D2A4-214E-9BA0-289E3E6511E6}" type="datetimeFigureOut">
              <a:rPr lang="en-US" smtClean="0"/>
              <a:t>8/22/13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3647937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B15EBD-D2A4-214E-9BA0-289E3E6511E6}" type="datetimeFigureOut">
              <a:rPr lang="en-US" smtClean="0"/>
              <a:t>8/22/13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3390146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15EBD-D2A4-214E-9BA0-289E3E6511E6}" type="datetimeFigureOut">
              <a:rPr lang="en-US" smtClean="0"/>
              <a:t>8/22/13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218411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15EBD-D2A4-214E-9BA0-289E3E6511E6}" type="datetimeFigureOut">
              <a:rPr lang="en-US" smtClean="0"/>
              <a:t>8/22/13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4227430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15EBD-D2A4-214E-9BA0-289E3E6511E6}" type="datetimeFigureOut">
              <a:rPr lang="en-US" smtClean="0"/>
              <a:t>8/22/13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7C19CF-4663-5447-B64B-8BA36F17E388}" type="slidenum">
              <a:rPr lang="en-US" smtClean="0"/>
              <a:t>‹#›</a:t>
            </a:fld>
            <a:endParaRPr lang="en-US"/>
          </a:p>
        </p:txBody>
      </p:sp>
    </p:spTree>
    <p:extLst>
      <p:ext uri="{BB962C8B-B14F-4D97-AF65-F5344CB8AC3E}">
        <p14:creationId xmlns:p14="http://schemas.microsoft.com/office/powerpoint/2010/main" val="36332382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15EBD-D2A4-214E-9BA0-289E3E6511E6}" type="datetimeFigureOut">
              <a:rPr lang="en-US" smtClean="0"/>
              <a:t>8/22/13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7C19CF-4663-5447-B64B-8BA36F17E388}" type="slidenum">
              <a:rPr lang="en-US" smtClean="0"/>
              <a:t>‹#›</a:t>
            </a:fld>
            <a:endParaRPr lang="en-US"/>
          </a:p>
        </p:txBody>
      </p:sp>
    </p:spTree>
    <p:extLst>
      <p:ext uri="{BB962C8B-B14F-4D97-AF65-F5344CB8AC3E}">
        <p14:creationId xmlns:p14="http://schemas.microsoft.com/office/powerpoint/2010/main" val="2483175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ascii-code.com/"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Storage_block"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Block_(data_storag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Inode"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lstStyle/>
          <a:p>
            <a:pPr algn="l"/>
            <a:r>
              <a:rPr lang="en-US" dirty="0" smtClean="0"/>
              <a:t>What is something that makes reality consistent, reliable, and predictable?</a:t>
            </a:r>
            <a:endParaRPr lang="en-US" dirty="0"/>
          </a:p>
        </p:txBody>
      </p:sp>
    </p:spTree>
    <p:extLst>
      <p:ext uri="{BB962C8B-B14F-4D97-AF65-F5344CB8AC3E}">
        <p14:creationId xmlns:p14="http://schemas.microsoft.com/office/powerpoint/2010/main" val="395667407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Autofit/>
          </a:bodyPr>
          <a:lstStyle/>
          <a:p>
            <a:pPr algn="l"/>
            <a:r>
              <a:rPr lang="en-US" sz="1600" dirty="0" smtClean="0"/>
              <a:t>-----BEGIN CERTIFICATE-----</a:t>
            </a:r>
            <a:br>
              <a:rPr lang="en-US" sz="1600" dirty="0" smtClean="0"/>
            </a:br>
            <a:r>
              <a:rPr lang="en-US" sz="1600" dirty="0" smtClean="0"/>
              <a:t>MIIC1TCCAj6gAwIBAgIKkehOL/XGkB5cjjANBgkqhkiG9w0BAQUFADBhMRMwEQYD</a:t>
            </a:r>
            <a:br>
              <a:rPr lang="en-US" sz="1600" dirty="0" smtClean="0"/>
            </a:br>
            <a:r>
              <a:rPr lang="en-US" sz="1600" dirty="0" smtClean="0"/>
              <a:t>VQQDEwpUQ1BERiBERU1PMQ4wDAYDVQQKEwVUQ1BERjENMAsGA1UECxMEREVNTzEe</a:t>
            </a:r>
            <a:br>
              <a:rPr lang="en-US" sz="1600" dirty="0" smtClean="0"/>
            </a:br>
            <a:r>
              <a:rPr lang="en-US" sz="1600" dirty="0" smtClean="0"/>
              <a:t>MBwGCSqGSIb3DQEJARYPeW91QGV4YW1wbGUuY29tMQswCQYDVQQGEwJJVDAeFw0w</a:t>
            </a:r>
            <a:br>
              <a:rPr lang="en-US" sz="1600" dirty="0" smtClean="0"/>
            </a:br>
            <a:r>
              <a:rPr lang="en-US" sz="1600" dirty="0" smtClean="0"/>
              <a:t>OTA4MjExMjU0NDhaFw0xNDA4MjExMjU0NDhaMGExEzARBgNVBAMTClRDUERGIERF</a:t>
            </a:r>
            <a:br>
              <a:rPr lang="en-US" sz="1600" dirty="0" smtClean="0"/>
            </a:br>
            <a:r>
              <a:rPr lang="en-US" sz="1600" dirty="0" smtClean="0"/>
              <a:t>TU8xDjAMBgNVBAoTBVRDUERGMQ0wCwYDVQQLEwRERU1PMR4wHAYJKoZIhvcNAQkB</a:t>
            </a:r>
            <a:br>
              <a:rPr lang="en-US" sz="1600" dirty="0" smtClean="0"/>
            </a:br>
            <a:r>
              <a:rPr lang="en-US" sz="1600" dirty="0" smtClean="0"/>
              <a:t>Fg95b3VAZXhhbXBsZS5jb20xCzSKBgNVBAYTAklUMIGfMA0GCSqGSIb3DQEBAQUA</a:t>
            </a:r>
            <a:br>
              <a:rPr lang="en-US" sz="1600" dirty="0" smtClean="0"/>
            </a:br>
            <a:r>
              <a:rPr lang="en-US" sz="1600" dirty="0" smtClean="0"/>
              <a:t>A4GNADCBiQKBgQDAqIL0uGKmTR98Lxx2vEEE1OGKkMXFo0JViitALe7Onhxxqx0H</a:t>
            </a:r>
            <a:br>
              <a:rPr lang="en-US" sz="1600" dirty="0" smtClean="0"/>
            </a:br>
            <a:r>
              <a:rPr lang="en-US" sz="1600" dirty="0" smtClean="0"/>
              <a:t>XMUDKF5mvEVu1rcvh7/</a:t>
            </a:r>
            <a:r>
              <a:rPr lang="en-US" sz="1600" dirty="0" err="1" smtClean="0"/>
              <a:t>oAnAfrCuEpL</a:t>
            </a:r>
            <a:r>
              <a:rPr lang="en-US" sz="1600" dirty="0" smtClean="0"/>
              <a:t>/up3u1mQCgBE7WXBnFFE/AE3jCksh9OkS0</a:t>
            </a:r>
            <a:br>
              <a:rPr lang="en-US" sz="1600" dirty="0" smtClean="0"/>
            </a:br>
            <a:r>
              <a:rPr lang="en-US" sz="1600" dirty="0" smtClean="0"/>
              <a:t>Z0Xj9woN5bzxRDsGoPiOu/4xzk5qSEXt8jf2Ep90QuNkqLIRT4swAzpDbwIDAQAB</a:t>
            </a:r>
            <a:br>
              <a:rPr lang="en-US" sz="1600" dirty="0" smtClean="0"/>
            </a:br>
            <a:r>
              <a:rPr lang="en-US" sz="1600" dirty="0" smtClean="0"/>
              <a:t>o4GTMIGQMDcGA1UdEgQwMC6gEQYDVQQDDApUQ1BERiBERU1PoAwGA1UECgwFVENQ</a:t>
            </a:r>
            <a:br>
              <a:rPr lang="en-US" sz="1600" dirty="0" smtClean="0"/>
            </a:br>
            <a:r>
              <a:rPr lang="en-US" sz="1600" dirty="0" smtClean="0"/>
              <a:t>REagCwYDVQQLDARERU1PMDcGA1UdWWQwMC6gEQYDVQQDDApUQ1BERiBERU1PoAwG</a:t>
            </a:r>
            <a:br>
              <a:rPr lang="en-US" sz="1600" dirty="0" smtClean="0"/>
            </a:br>
            <a:r>
              <a:rPr lang="en-US" sz="1600" dirty="0" smtClean="0"/>
              <a:t>A1UECgwFVENQREagCwYDVQQLDARERU1PMA8GCSqGSIb3LwEBCgQCBQAwCwYDVR0P</a:t>
            </a:r>
            <a:br>
              <a:rPr lang="en-US" sz="1600" dirty="0" smtClean="0"/>
            </a:br>
            <a:r>
              <a:rPr lang="en-US" sz="1600" dirty="0" smtClean="0"/>
              <a:t>BAQDAgSQMA0GCSqGSIb3DQEBBQUAA4GBAEhTQfqX3ZNdHmpTLDbIj22RHXii2roE</a:t>
            </a:r>
            <a:br>
              <a:rPr lang="en-US" sz="1600" dirty="0" smtClean="0"/>
            </a:br>
            <a:r>
              <a:rPr lang="en-US" sz="1600" dirty="0" smtClean="0"/>
              <a:t>OavCbu9WsHoWpva0qSd+yIoD594VHvYAd29sfzDfiN+7W0aiZfXjq5jpaSQMVlN8</a:t>
            </a:r>
            <a:br>
              <a:rPr lang="en-US" sz="1600" dirty="0" smtClean="0"/>
            </a:br>
            <a:r>
              <a:rPr lang="en-US" sz="1600" dirty="0" err="1" smtClean="0"/>
              <a:t>RGYMupbHY</a:t>
            </a:r>
            <a:r>
              <a:rPr lang="en-US" sz="1600" dirty="0" smtClean="0"/>
              <a:t>/+a9Gz1wqxnR84mlTtIkZVRYAhsfPwy6M1BEjdMqfdh9h40JIdkdjtb</a:t>
            </a:r>
            <a:br>
              <a:rPr lang="en-US" sz="1600" dirty="0" smtClean="0"/>
            </a:br>
            <a:r>
              <a:rPr lang="en-US" sz="1600" dirty="0" smtClean="0"/>
              <a:t>8faTCfXPePWQ</a:t>
            </a:r>
            <a:br>
              <a:rPr lang="en-US" sz="1600" dirty="0" smtClean="0"/>
            </a:br>
            <a:r>
              <a:rPr lang="en-US" sz="1600" dirty="0" smtClean="0"/>
              <a:t>-----END CERTIFICATE-----</a:t>
            </a:r>
            <a:endParaRPr lang="en-US" sz="1600" dirty="0"/>
          </a:p>
        </p:txBody>
      </p:sp>
    </p:spTree>
    <p:extLst>
      <p:ext uri="{BB962C8B-B14F-4D97-AF65-F5344CB8AC3E}">
        <p14:creationId xmlns:p14="http://schemas.microsoft.com/office/powerpoint/2010/main" val="213777599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1600" dirty="0" smtClean="0"/>
              <a:t>-----BEGIN RSA PRIVATE KEY-----</a:t>
            </a:r>
            <a:br>
              <a:rPr lang="en-US" sz="1600" dirty="0" smtClean="0"/>
            </a:br>
            <a:r>
              <a:rPr lang="en-US" sz="1600" dirty="0" smtClean="0"/>
              <a:t>MIICXQIBAAKBgQDAqIL0uGKmTR98Lxx2vEEE1OGKkMXFo0JViitALe7Onhxxqx0H</a:t>
            </a:r>
            <a:br>
              <a:rPr lang="en-US" sz="1600" dirty="0" smtClean="0"/>
            </a:br>
            <a:r>
              <a:rPr lang="en-US" sz="1600" dirty="0" smtClean="0"/>
              <a:t>XMUDKF5mvEVu1rcvh4/</a:t>
            </a:r>
            <a:r>
              <a:rPr lang="en-US" sz="1600" dirty="0" err="1" smtClean="0"/>
              <a:t>oAnAfrCuEpL</a:t>
            </a:r>
            <a:r>
              <a:rPr lang="en-US" sz="1600" dirty="0" smtClean="0"/>
              <a:t>/up3u1mQCgBE7WXBnFFE/AE3jCksh9OkS0</a:t>
            </a:r>
            <a:br>
              <a:rPr lang="en-US" sz="1600" dirty="0" smtClean="0"/>
            </a:br>
            <a:r>
              <a:rPr lang="en-US" sz="1600" dirty="0" smtClean="0"/>
              <a:t>Z0Xj9woN5bzxRDsGoPiOu/4xzk5qDOSt8jf2Ep90QuNkqLIRT4swAzpDbwIDAQAB</a:t>
            </a:r>
            <a:br>
              <a:rPr lang="en-US" sz="1600" dirty="0" smtClean="0"/>
            </a:br>
            <a:r>
              <a:rPr lang="en-US" sz="1600" dirty="0" err="1" smtClean="0"/>
              <a:t>AoGAXc+wNMmz</a:t>
            </a:r>
            <a:r>
              <a:rPr lang="en-US" sz="1600" dirty="0" smtClean="0"/>
              <a:t>/5Z+RlIKYia44klmqbplEx+0JULqXI4BQsrqvs67i+I4bJkznoL+</a:t>
            </a:r>
            <a:br>
              <a:rPr lang="en-US" sz="1600" dirty="0" smtClean="0"/>
            </a:br>
            <a:r>
              <a:rPr lang="en-US" sz="1600" dirty="0" smtClean="0"/>
              <a:t>rEIRYSuQ3sCRKFsFtckjTGpxadnxkB+uwGKc6pZChv99BFX6HFR4hgBlT/BBRAQA</a:t>
            </a:r>
            <a:br>
              <a:rPr lang="en-US" sz="1600" dirty="0" smtClean="0"/>
            </a:br>
            <a:r>
              <a:rPr lang="en-US" sz="1600" dirty="0" smtClean="0"/>
              <a:t>hMDlM2JIRr4S4SMVXR7MHwGMUf9mFnanGLR3ZWtU3aXJrIECQQD7OaYUVYNEEnM9</a:t>
            </a:r>
            <a:br>
              <a:rPr lang="en-US" sz="1600" dirty="0" smtClean="0"/>
            </a:br>
            <a:r>
              <a:rPr lang="en-US" sz="1600" dirty="0" smtClean="0"/>
              <a:t>uXyjm22CuHyqyEf5gb13sK0uQty67547yJTMUQZd/sQc9KGwhzBbhrob2LO2jAhh</a:t>
            </a:r>
            <a:br>
              <a:rPr lang="en-US" sz="1600" dirty="0" smtClean="0"/>
            </a:br>
            <a:r>
              <a:rPr lang="en-US" sz="1600" dirty="0" smtClean="0"/>
              <a:t>S+f+NSRnAkEAxFHm3fMI5RgXmswxlGm4QW07a/Ueo7ZJG6xjTkFXluJhd+XHswRD</a:t>
            </a:r>
            <a:br>
              <a:rPr lang="en-US" sz="1600" dirty="0" smtClean="0"/>
            </a:br>
            <a:r>
              <a:rPr lang="en-US" sz="1600" dirty="0" smtClean="0"/>
              <a:t>dQIO3zG9nGjNUoeMrPhXhPvKqFc2F9RDuQJAQBEGin74N77gxqfr4ik79y8nE8J5</a:t>
            </a:r>
            <a:br>
              <a:rPr lang="en-US" sz="1600" dirty="0" smtClean="0"/>
            </a:br>
            <a:r>
              <a:rPr lang="en-US" sz="1600" dirty="0" smtClean="0"/>
              <a:t>oGZ2s/RJZdfFRKLg3mwbjjNHhWb4Ck5UgZkoOt8TzRApXG8/n9hktE5HFwJBALur</a:t>
            </a:r>
            <a:br>
              <a:rPr lang="en-US" sz="1600" dirty="0" smtClean="0"/>
            </a:br>
            <a:r>
              <a:rPr lang="en-US" sz="1600" dirty="0" smtClean="0"/>
              <a:t>M5AueO1Pl5kB489lNJ9OxUQRYUXMxpxuscuoCQwSwmv0O2+0/qtG2WKhUQnI4aYo</a:t>
            </a:r>
            <a:br>
              <a:rPr lang="en-US" sz="1600" dirty="0" smtClean="0"/>
            </a:br>
            <a:r>
              <a:rPr lang="en-US" sz="1600" dirty="0" smtClean="0"/>
              <a:t>L+FV0YwtivBb1jj3T/kCQQDIWOxq8eRowdaMzvJpRUHFgMcf1AVZExKyrugwYOWd</a:t>
            </a:r>
            <a:br>
              <a:rPr lang="en-US" sz="1600" dirty="0" smtClean="0"/>
            </a:br>
            <a:r>
              <a:rPr lang="en-US" sz="1600" dirty="0" smtClean="0"/>
              <a:t>KNsDxC4KaQOsPt8iT/Ulo4g/MJC0HolCOhWibKmR9Ayl</a:t>
            </a:r>
            <a:br>
              <a:rPr lang="en-US" sz="1600" dirty="0" smtClean="0"/>
            </a:br>
            <a:r>
              <a:rPr lang="en-US" sz="1600" dirty="0" smtClean="0"/>
              <a:t>-----END RSA PRIVATE KEY-----</a:t>
            </a:r>
            <a:endParaRPr lang="en-US" sz="1600" dirty="0"/>
          </a:p>
        </p:txBody>
      </p:sp>
    </p:spTree>
    <p:extLst>
      <p:ext uri="{BB962C8B-B14F-4D97-AF65-F5344CB8AC3E}">
        <p14:creationId xmlns:p14="http://schemas.microsoft.com/office/powerpoint/2010/main" val="22888659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Autofit/>
          </a:bodyPr>
          <a:lstStyle/>
          <a:p>
            <a:pPr algn="l"/>
            <a:r>
              <a:rPr lang="en-US" sz="1200" dirty="0" smtClean="0"/>
              <a:t>L+FV0YwtivBb1jj3T/kCQQDIWOxq8eRowdaMzvJpRUHFgMcf1AVZExKyrugwYOWd</a:t>
            </a:r>
            <a:br>
              <a:rPr lang="en-US" sz="1200" dirty="0" smtClean="0"/>
            </a:br>
            <a:r>
              <a:rPr lang="en-US" sz="1200" dirty="0" smtClean="0"/>
              <a:t>KNsDxC4KaQOsPt8iT/Ulo4g/MJC0HolCOhWibKmR9Ayl8faTCfXPePWQAUdjwySH</a:t>
            </a:r>
            <a:br>
              <a:rPr lang="en-US" sz="1200" dirty="0" smtClean="0"/>
            </a:br>
            <a:r>
              <a:rPr lang="en-US" sz="1200" dirty="0" smtClean="0"/>
              <a:t>hMDlM2JIRr4S4SMVXR7MHwGMUf9mFnanGLR3ZWtU3aXJrIECQQD7OaYUVYNEEnM9</a:t>
            </a:r>
            <a:br>
              <a:rPr lang="en-US" sz="1200" dirty="0" smtClean="0"/>
            </a:br>
            <a:r>
              <a:rPr lang="en-US" sz="1200" dirty="0" smtClean="0"/>
              <a:t>uXyjm22CuHyqyEf5gb13sK0uQty67547yJTMUQZd/sQc9KGwhzBbhrob2LO2jAhh</a:t>
            </a:r>
            <a:br>
              <a:rPr lang="en-US" sz="1200" dirty="0" smtClean="0"/>
            </a:br>
            <a:r>
              <a:rPr lang="en-US" sz="1200" dirty="0" err="1" smtClean="0"/>
              <a:t>RGYMupbHY</a:t>
            </a:r>
            <a:r>
              <a:rPr lang="en-US" sz="1200" dirty="0" smtClean="0"/>
              <a:t>/+a9Gz1wqxnR84mlTtIkZVRYAhsfPwy6M1BEjdMqfdh9h40JIdkdjtb</a:t>
            </a:r>
            <a:br>
              <a:rPr lang="en-US" sz="1200" dirty="0" smtClean="0"/>
            </a:br>
            <a:r>
              <a:rPr lang="en-US" sz="1200" dirty="0" smtClean="0"/>
              <a:t>oGZ2s/RJZdfFRKLg3mwbjjNHhWb4Ck5UgZkoOt8TzRApXG8/n9hktE5HFwJBALur</a:t>
            </a:r>
            <a:br>
              <a:rPr lang="en-US" sz="1200" dirty="0" smtClean="0"/>
            </a:br>
            <a:r>
              <a:rPr lang="en-US" sz="1200" dirty="0" smtClean="0"/>
              <a:t>M5AueO1Pl5kB489lNJ9OxUQRYUXMxpxuscuoCQwSwmv0O2+0/qtG2WKhUQnI4aYo</a:t>
            </a:r>
            <a:br>
              <a:rPr lang="en-US" sz="1200" dirty="0" smtClean="0"/>
            </a:br>
            <a:r>
              <a:rPr lang="en-US" sz="1200" dirty="0" smtClean="0"/>
              <a:t>TU8xDjAMBgNVBAoTBVRDUERGMQ0wCwYDVQQLEwRERU1PMR4wHAYJKoZIhvcNAQkB</a:t>
            </a:r>
            <a:br>
              <a:rPr lang="en-US" sz="1200" dirty="0" smtClean="0"/>
            </a:br>
            <a:r>
              <a:rPr lang="en-US" sz="1200" dirty="0" smtClean="0"/>
              <a:t>MBwGCSqGSIb3DQEJARYPeW91QGV4YW1wbGUuY29tMQswCQYDVQQGEwJJVDAeFw0w</a:t>
            </a:r>
            <a:br>
              <a:rPr lang="en-US" sz="1200" dirty="0" smtClean="0"/>
            </a:br>
            <a:r>
              <a:rPr lang="en-US" sz="1200" dirty="0" smtClean="0"/>
              <a:t>OTA4MjExMjU0NDhaFw0xNDA4MjExMjU0NDhaMGExEzARBgNVBAMTClRDUERGIERF</a:t>
            </a:r>
            <a:br>
              <a:rPr lang="en-US" sz="1200" dirty="0" smtClean="0"/>
            </a:br>
            <a:r>
              <a:rPr lang="en-US" sz="1200" dirty="0" smtClean="0"/>
              <a:t>Z0Xj9woN5bzxRDsGoPiOu/4xzk5qDOSt8jf2Ep90QuNkqLIRT4swAzpDbwIDAQAB</a:t>
            </a:r>
            <a:br>
              <a:rPr lang="en-US" sz="1200" dirty="0" smtClean="0"/>
            </a:br>
            <a:r>
              <a:rPr lang="en-US" sz="1200" dirty="0" err="1" smtClean="0"/>
              <a:t>AoGAXc+wNMmz</a:t>
            </a:r>
            <a:r>
              <a:rPr lang="en-US" sz="1200" dirty="0" smtClean="0"/>
              <a:t>/5Z+RlIKYia44klmqbplEx+0JULqXI4BQsrqvs67i+I4bJkznoL+</a:t>
            </a:r>
            <a:br>
              <a:rPr lang="en-US" sz="1200" dirty="0" smtClean="0"/>
            </a:br>
            <a:r>
              <a:rPr lang="en-US" sz="1200" dirty="0" smtClean="0"/>
              <a:t>rEIRYSuQ3sCRKFsFtckjTGpxadnxkB+uwGKc6pZChv99BFX6HFR4hgBlT/BBRAQA</a:t>
            </a:r>
            <a:br>
              <a:rPr lang="en-US" sz="1200" dirty="0" smtClean="0"/>
            </a:br>
            <a:r>
              <a:rPr lang="en-US" sz="1200" dirty="0" smtClean="0"/>
              <a:t>Fg95b3VAZXhhbXBsZS5jb20xCzSKBgNVBAYTAklUMIGfMA0GCSqGSIb3DQEBAQUA</a:t>
            </a:r>
            <a:br>
              <a:rPr lang="en-US" sz="1200" dirty="0" smtClean="0"/>
            </a:br>
            <a:r>
              <a:rPr lang="en-US" sz="1200" dirty="0" smtClean="0"/>
              <a:t>A4GNADCBiQKBgQDAqIL0uGKmTR98Lxx2vEEE1OGKkMXFo0JViitALe7Onhxxqx0H</a:t>
            </a:r>
            <a:br>
              <a:rPr lang="en-US" sz="1200" dirty="0" smtClean="0"/>
            </a:br>
            <a:r>
              <a:rPr lang="en-US" sz="1200" dirty="0" smtClean="0"/>
              <a:t>XMUDKF5mvEVu1rcvh7/</a:t>
            </a:r>
            <a:r>
              <a:rPr lang="en-US" sz="1200" dirty="0" err="1" smtClean="0"/>
              <a:t>oAnAfrCuEpL</a:t>
            </a:r>
            <a:r>
              <a:rPr lang="en-US" sz="1200" dirty="0" smtClean="0"/>
              <a:t>/up3u1mQCgBE7WXBnFFE/AE3jCksh9OkS0</a:t>
            </a:r>
            <a:br>
              <a:rPr lang="en-US" sz="1200" dirty="0" smtClean="0"/>
            </a:br>
            <a:r>
              <a:rPr lang="en-US" sz="1200" dirty="0" smtClean="0"/>
              <a:t>Z0Xj9woN5bzxRDsGoPiOu/4xzk5qSEXt8jf2Ep90QuNkqLIRT4swAzpDbwIDAQAB</a:t>
            </a:r>
            <a:br>
              <a:rPr lang="en-US" sz="1200" dirty="0" smtClean="0"/>
            </a:br>
            <a:r>
              <a:rPr lang="en-US" sz="1200" dirty="0" smtClean="0"/>
              <a:t>o4GTMIGQMDcGA1UdEgQwMC6gEQYDVQQDDApUQ1BERiBERU1PoAwGA1UECgwFVENQ</a:t>
            </a:r>
            <a:br>
              <a:rPr lang="en-US" sz="1200" dirty="0" smtClean="0"/>
            </a:br>
            <a:r>
              <a:rPr lang="en-US" sz="1200" dirty="0" smtClean="0"/>
              <a:t>REagCwYDVQQLDARERU1PMDcGA1UdWWQwMC6gEQYDVQQDDApUQ1BERiBERU1PoAwG</a:t>
            </a:r>
            <a:br>
              <a:rPr lang="en-US" sz="1200" dirty="0" smtClean="0"/>
            </a:br>
            <a:r>
              <a:rPr lang="en-US" sz="1200" dirty="0" smtClean="0"/>
              <a:t>A1UECgwFVENQREagCwYDVQQLDARERU1PMA8GCSqGSIb3LwEBCgQCBQAwCwYDVR0P</a:t>
            </a:r>
            <a:br>
              <a:rPr lang="en-US" sz="1200" dirty="0" smtClean="0"/>
            </a:br>
            <a:r>
              <a:rPr lang="en-US" sz="1200" dirty="0" smtClean="0"/>
              <a:t>MIIC1TCCAj6gAwIBAgIKkehOL/XGkB5cjjANBgkqhkiG9w0BAQUFADBhMRMwEQYD</a:t>
            </a:r>
            <a:br>
              <a:rPr lang="en-US" sz="1200" dirty="0" smtClean="0"/>
            </a:br>
            <a:r>
              <a:rPr lang="en-US" sz="1200" dirty="0" smtClean="0"/>
              <a:t>VQQDEwpUQ1BERiBERU1PMQ4wDAYDVQQKEwVUQ1BERjENMAsGA1UECxMEREVNTzEe</a:t>
            </a:r>
            <a:br>
              <a:rPr lang="en-US" sz="1200" dirty="0" smtClean="0"/>
            </a:br>
            <a:r>
              <a:rPr lang="en-US" sz="1200" dirty="0" smtClean="0"/>
              <a:t>BAQDAgSQMA0GCSqGSIb3DQEBBQUAA4GBAEhTQfqX3ZNdHmpTLDbIj22RHXii2roE</a:t>
            </a:r>
            <a:br>
              <a:rPr lang="en-US" sz="1200" dirty="0" smtClean="0"/>
            </a:br>
            <a:r>
              <a:rPr lang="en-US" sz="1200" dirty="0" smtClean="0"/>
              <a:t>OavCbu9WsHoWpva0qSd+yIoD594VHvYAd29sfzDfiN+7W0aiZfXjq5jpaSQMVlN8</a:t>
            </a:r>
            <a:br>
              <a:rPr lang="en-US" sz="1200" dirty="0" smtClean="0"/>
            </a:br>
            <a:r>
              <a:rPr lang="en-US" sz="1200" dirty="0" smtClean="0"/>
              <a:t>MIICXQIBAAKBgQDAqIL0uGKmTR98Lxx2vEEE1OGKkMXFo0JViitALe7Onhxxqx0H</a:t>
            </a:r>
            <a:br>
              <a:rPr lang="en-US" sz="1200" dirty="0" smtClean="0"/>
            </a:br>
            <a:r>
              <a:rPr lang="en-US" sz="1200" dirty="0" smtClean="0"/>
              <a:t>XMUDKF5mvEVu1rcvh4/</a:t>
            </a:r>
            <a:r>
              <a:rPr lang="en-US" sz="1200" dirty="0" err="1" smtClean="0"/>
              <a:t>oAnAfrCuEpL</a:t>
            </a:r>
            <a:r>
              <a:rPr lang="en-US" sz="1200" dirty="0" smtClean="0"/>
              <a:t>/up3u1mQCgBE7WXBnFFE/AE3jCksh9OkS0</a:t>
            </a:r>
            <a:br>
              <a:rPr lang="en-US" sz="1200" dirty="0" smtClean="0"/>
            </a:br>
            <a:r>
              <a:rPr lang="en-US" sz="1200" dirty="0" smtClean="0"/>
              <a:t>S+f+NSRnAkEAxFHm3fMI5RgXmswxlGm4QW07a/Ueo7ZJG6xjTkFXluJhd+XHswRD</a:t>
            </a:r>
            <a:br>
              <a:rPr lang="en-US" sz="1200" dirty="0" smtClean="0"/>
            </a:br>
            <a:r>
              <a:rPr lang="en-US" sz="1200" dirty="0" smtClean="0"/>
              <a:t>dQIO3zG9nGjNUoeMrPhXhPvKqFc2F9RDuQJAQBEGin74N77gxqfr4ik79y8nE8J5</a:t>
            </a:r>
            <a:br>
              <a:rPr lang="en-US" sz="1200" dirty="0" smtClean="0"/>
            </a:br>
            <a:r>
              <a:rPr lang="en-US" sz="1200" dirty="0" smtClean="0"/>
              <a:t>Z0Xj9woN5bzxRDsGoPiOu/4xzk5qBVXt8jf2Ep90QuNkqLIRT4swAzpDbwIDAQAB</a:t>
            </a:r>
            <a:br>
              <a:rPr lang="en-US" sz="1200" dirty="0" smtClean="0"/>
            </a:br>
            <a:r>
              <a:rPr lang="en-US" sz="1200" dirty="0" smtClean="0"/>
              <a:t>Z0Xj9woN5bzxRDsGoPiOu/4xzk5qFLSt8jf2Ep90QuNkqLIRT4swAzpDbwIDAQAB</a:t>
            </a:r>
            <a:br>
              <a:rPr lang="en-US" sz="1200" dirty="0" smtClean="0"/>
            </a:br>
            <a:r>
              <a:rPr lang="en-US" sz="1200" dirty="0" smtClean="0"/>
              <a:t>XMUDKF5mvEVu1rcvh7/</a:t>
            </a:r>
            <a:r>
              <a:rPr lang="en-US" sz="1200" dirty="0" err="1" smtClean="0"/>
              <a:t>oAnAfrCuEpL</a:t>
            </a:r>
            <a:r>
              <a:rPr lang="en-US" sz="1200" dirty="0" smtClean="0"/>
              <a:t>/up3u1mQCgBE7WXBnFFE/AE3jCksh9OkS0</a:t>
            </a:r>
            <a:br>
              <a:rPr lang="en-US" sz="1200" dirty="0" smtClean="0"/>
            </a:br>
            <a:r>
              <a:rPr lang="en-US" sz="1200" dirty="0" smtClean="0"/>
              <a:t>XMUDKF5mvEVu1rcvh4/</a:t>
            </a:r>
            <a:r>
              <a:rPr lang="en-US" sz="1200" dirty="0" err="1" smtClean="0"/>
              <a:t>oAnAfrCuEpL</a:t>
            </a:r>
            <a:r>
              <a:rPr lang="en-US" sz="1200" dirty="0" smtClean="0"/>
              <a:t>/up3u1mQCgBE7WXBnFFE/AE3jCksh9OkS0</a:t>
            </a:r>
            <a:br>
              <a:rPr lang="en-US" sz="1200" dirty="0" smtClean="0"/>
            </a:br>
            <a:endParaRPr lang="en-US" sz="1200" dirty="0"/>
          </a:p>
        </p:txBody>
      </p:sp>
    </p:spTree>
    <p:extLst>
      <p:ext uri="{BB962C8B-B14F-4D97-AF65-F5344CB8AC3E}">
        <p14:creationId xmlns:p14="http://schemas.microsoft.com/office/powerpoint/2010/main" val="228886599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OSI 7-Laye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274"/>
            <a:ext cx="9144000" cy="6840726"/>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OSI, </a:t>
            </a:r>
            <a:r>
              <a:rPr lang="en-US" sz="4200" smtClean="0"/>
              <a:t>Layer-1</a:t>
            </a:r>
            <a:r>
              <a:rPr lang="en-US" sz="4200" dirty="0" smtClean="0"/>
              <a:t/>
            </a:r>
            <a:br>
              <a:rPr lang="en-US" sz="4200" dirty="0" smtClean="0"/>
            </a:br>
            <a:r>
              <a:rPr lang="en-US" sz="4200" dirty="0" smtClean="0"/>
              <a:t>=</a:t>
            </a:r>
            <a:br>
              <a:rPr lang="en-US" sz="4200" dirty="0" smtClean="0"/>
            </a:br>
            <a:r>
              <a:rPr lang="en-US" sz="4200" dirty="0" smtClean="0"/>
              <a:t>Physical Link</a:t>
            </a:r>
            <a:endParaRPr lang="en-US" sz="4200" dirty="0"/>
          </a:p>
        </p:txBody>
      </p:sp>
    </p:spTree>
    <p:extLst>
      <p:ext uri="{BB962C8B-B14F-4D97-AF65-F5344CB8AC3E}">
        <p14:creationId xmlns:p14="http://schemas.microsoft.com/office/powerpoint/2010/main" val="199333488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OSI_Model_100101010111010101_Physical_Layer.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679450"/>
            <a:ext cx="7239000" cy="5499100"/>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OSI-model-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6600" y="463550"/>
            <a:ext cx="5130800" cy="5930900"/>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OSI-model-2.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65" y="0"/>
            <a:ext cx="8877670" cy="6858000"/>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rotocol Infographic.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3805" y="0"/>
            <a:ext cx="5156391" cy="6858000"/>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trix.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3767417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lstStyle/>
          <a:p>
            <a:r>
              <a:rPr lang="en-US" dirty="0" smtClean="0"/>
              <a:t>0 and 1</a:t>
            </a:r>
            <a:endParaRPr lang="en-US" dirty="0"/>
          </a:p>
        </p:txBody>
      </p:sp>
    </p:spTree>
    <p:extLst>
      <p:ext uri="{BB962C8B-B14F-4D97-AF65-F5344CB8AC3E}">
        <p14:creationId xmlns:p14="http://schemas.microsoft.com/office/powerpoint/2010/main" val="286127130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ree_hex_editor_screen_shot.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15157499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Our numbering system is BASE-10</a:t>
            </a:r>
            <a:endParaRPr lang="en-US" sz="4200" dirty="0"/>
          </a:p>
        </p:txBody>
      </p:sp>
    </p:spTree>
    <p:extLst>
      <p:ext uri="{BB962C8B-B14F-4D97-AF65-F5344CB8AC3E}">
        <p14:creationId xmlns:p14="http://schemas.microsoft.com/office/powerpoint/2010/main" val="110362347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A computer’s numbering system is BASE-2</a:t>
            </a:r>
            <a:endParaRPr lang="en-US" sz="4200" dirty="0"/>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What is the difference between BASE-10 and BASE-2?</a:t>
            </a:r>
            <a:endParaRPr lang="en-US" sz="4200" dirty="0"/>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BASE-10 Addition</a:t>
            </a:r>
            <a:br>
              <a:rPr lang="en-US" sz="4200" dirty="0" smtClean="0"/>
            </a:br>
            <a:r>
              <a:rPr lang="en-US" sz="4200" dirty="0" smtClean="0"/>
              <a:t>    </a:t>
            </a:r>
            <a:br>
              <a:rPr lang="en-US" sz="4200" dirty="0" smtClean="0"/>
            </a:br>
            <a:r>
              <a:rPr lang="en-US" sz="4200" dirty="0" smtClean="0"/>
              <a:t>    10</a:t>
            </a:r>
            <a:br>
              <a:rPr lang="en-US" sz="4200" dirty="0" smtClean="0"/>
            </a:br>
            <a:r>
              <a:rPr lang="en-US" sz="4200" dirty="0" smtClean="0"/>
              <a:t>    20</a:t>
            </a:r>
            <a:br>
              <a:rPr lang="en-US" sz="4200" dirty="0" smtClean="0"/>
            </a:br>
            <a:r>
              <a:rPr lang="en-US" sz="4200" dirty="0" smtClean="0"/>
              <a:t>+ ----</a:t>
            </a:r>
            <a:br>
              <a:rPr lang="en-US" sz="4200" dirty="0" smtClean="0"/>
            </a:br>
            <a:r>
              <a:rPr lang="en-US" sz="4200" dirty="0"/>
              <a:t> </a:t>
            </a:r>
            <a:r>
              <a:rPr lang="en-US" sz="4200" dirty="0" smtClean="0"/>
              <a:t>   30</a:t>
            </a:r>
            <a:endParaRPr lang="en-US" sz="4200" dirty="0"/>
          </a:p>
        </p:txBody>
      </p:sp>
    </p:spTree>
    <p:extLst>
      <p:ext uri="{BB962C8B-B14F-4D97-AF65-F5344CB8AC3E}">
        <p14:creationId xmlns:p14="http://schemas.microsoft.com/office/powerpoint/2010/main" val="250428165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ata Growth Cha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3882"/>
            <a:ext cx="9144000" cy="6030236"/>
          </a:xfrm>
          <a:prstGeom prst="rect">
            <a:avLst/>
          </a:prstGeom>
        </p:spPr>
      </p:pic>
    </p:spTree>
    <p:extLst>
      <p:ext uri="{BB962C8B-B14F-4D97-AF65-F5344CB8AC3E}">
        <p14:creationId xmlns:p14="http://schemas.microsoft.com/office/powerpoint/2010/main" val="272771393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BASE-2</a:t>
            </a:r>
            <a:br>
              <a:rPr lang="en-US" sz="4200" dirty="0" smtClean="0"/>
            </a:br>
            <a:r>
              <a:rPr lang="en-US" sz="2000" dirty="0" smtClean="0">
                <a:solidFill>
                  <a:schemeClr val="bg1"/>
                </a:solidFill>
                <a:latin typeface="Courier New"/>
                <a:cs typeface="Courier New"/>
              </a:rPr>
              <a:t>Courier New (20 Point)</a:t>
            </a:r>
            <a:br>
              <a:rPr lang="en-US" sz="2000" dirty="0" smtClean="0">
                <a:solidFill>
                  <a:schemeClr val="bg1"/>
                </a:solidFill>
                <a:latin typeface="Courier New"/>
                <a:cs typeface="Courier New"/>
              </a:rPr>
            </a:br>
            <a:r>
              <a:rPr lang="en-US" sz="2000" dirty="0" smtClean="0">
                <a:solidFill>
                  <a:schemeClr val="bg1"/>
                </a:solidFill>
                <a:latin typeface="Courier New"/>
                <a:cs typeface="Courier New"/>
              </a:rPr>
              <a:t/>
            </a:r>
            <a:br>
              <a:rPr lang="en-US" sz="2000" dirty="0" smtClean="0">
                <a:solidFill>
                  <a:schemeClr val="bg1"/>
                </a:solidFill>
                <a:latin typeface="Courier New"/>
                <a:cs typeface="Courier New"/>
              </a:rPr>
            </a:br>
            <a:r>
              <a:rPr lang="en-US" sz="2000" b="1" dirty="0" smtClean="0">
                <a:latin typeface="Courier New"/>
                <a:cs typeface="Courier New"/>
              </a:rPr>
              <a:t>8</a:t>
            </a:r>
            <a:r>
              <a:rPr lang="en-US" sz="2000" b="1" dirty="0">
                <a:latin typeface="Courier New"/>
                <a:cs typeface="Courier New"/>
              </a:rPr>
              <a:t>-Bits = 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latin typeface="Courier New"/>
                <a:cs typeface="Courier New"/>
              </a:rPr>
              <a:t>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7</a:t>
            </a:r>
            <a:r>
              <a:rPr lang="en-US" sz="2000" dirty="0" smtClean="0">
                <a:latin typeface="Courier New"/>
                <a:cs typeface="Courier New"/>
              </a:rPr>
              <a:t>	|	</a:t>
            </a:r>
            <a:r>
              <a:rPr lang="en-US" sz="2000" b="1" dirty="0" smtClean="0">
                <a:solidFill>
                  <a:srgbClr val="0000FF"/>
                </a:solidFill>
                <a:latin typeface="Courier New"/>
                <a:cs typeface="Courier New"/>
              </a:rPr>
              <a:t>6</a:t>
            </a:r>
            <a:r>
              <a:rPr lang="en-US" sz="2000" dirty="0" smtClean="0">
                <a:latin typeface="Courier New"/>
                <a:cs typeface="Courier New"/>
              </a:rPr>
              <a:t>	|	</a:t>
            </a:r>
            <a:r>
              <a:rPr lang="en-US" sz="2000" b="1" dirty="0" smtClean="0">
                <a:solidFill>
                  <a:srgbClr val="FF0000"/>
                </a:solidFill>
                <a:latin typeface="Courier New"/>
                <a:cs typeface="Courier New"/>
              </a:rPr>
              <a:t>5</a:t>
            </a:r>
            <a:r>
              <a:rPr lang="en-US" sz="2000" dirty="0" smtClean="0">
                <a:latin typeface="Courier New"/>
                <a:cs typeface="Courier New"/>
              </a:rPr>
              <a:t>	|	</a:t>
            </a:r>
            <a:r>
              <a:rPr lang="en-US" sz="2000" b="1" dirty="0" smtClean="0">
                <a:solidFill>
                  <a:srgbClr val="0000FF"/>
                </a:solidFill>
                <a:latin typeface="Courier New"/>
                <a:cs typeface="Courier New"/>
              </a:rPr>
              <a:t>4</a:t>
            </a:r>
            <a:r>
              <a:rPr lang="en-US" sz="2000" dirty="0" smtClean="0">
                <a:latin typeface="Courier New"/>
                <a:cs typeface="Courier New"/>
              </a:rPr>
              <a:t>	|	</a:t>
            </a:r>
            <a:r>
              <a:rPr lang="en-US" sz="2000" b="1" dirty="0" smtClean="0">
                <a:solidFill>
                  <a:srgbClr val="FF0000"/>
                </a:solidFill>
                <a:latin typeface="Courier New"/>
                <a:cs typeface="Courier New"/>
              </a:rPr>
              <a:t>3</a:t>
            </a:r>
            <a:r>
              <a:rPr lang="en-US" sz="2000" dirty="0" smtClean="0">
                <a:latin typeface="Courier New"/>
                <a:cs typeface="Courier New"/>
              </a:rPr>
              <a:t>	|	</a:t>
            </a:r>
            <a:r>
              <a:rPr lang="en-US" sz="2000" b="1" dirty="0" smtClean="0">
                <a:solidFill>
                  <a:srgbClr val="0000FF"/>
                </a:solidFill>
                <a:latin typeface="Courier New"/>
                <a:cs typeface="Courier New"/>
              </a:rPr>
              <a:t>2</a:t>
            </a:r>
            <a:r>
              <a:rPr lang="en-US" sz="2000" dirty="0" smtClean="0">
                <a:latin typeface="Courier New"/>
                <a:cs typeface="Courier New"/>
              </a:rPr>
              <a:t>	|	</a:t>
            </a:r>
            <a:r>
              <a:rPr lang="en-US" sz="2000" b="1" dirty="0" smtClean="0">
                <a:solidFill>
                  <a:srgbClr val="FF0000"/>
                </a:solidFill>
                <a:latin typeface="Courier New"/>
                <a:cs typeface="Courier New"/>
              </a:rPr>
              <a:t>1</a:t>
            </a:r>
            <a:r>
              <a:rPr lang="en-US" sz="2000" dirty="0" smtClean="0">
                <a:latin typeface="Courier New"/>
                <a:cs typeface="Courier New"/>
              </a:rPr>
              <a:t>	|  </a:t>
            </a:r>
            <a:r>
              <a:rPr lang="en-US" sz="2000" b="1" dirty="0" smtClean="0">
                <a:solidFill>
                  <a:srgbClr val="0000FF"/>
                </a:solidFill>
                <a:latin typeface="Courier New"/>
                <a:cs typeface="Courier New"/>
              </a:rPr>
              <a:t>0</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a:t>
            </a:r>
            <a:br>
              <a:rPr lang="en-US" sz="2000" dirty="0" smtClean="0">
                <a:solidFill>
                  <a:srgbClr val="000000"/>
                </a:solidFill>
                <a:latin typeface="Courier New"/>
                <a:cs typeface="Courier New"/>
              </a:rPr>
            </a:br>
            <a:r>
              <a:rPr lang="en-US" sz="2000" dirty="0" smtClean="0">
                <a:solidFill>
                  <a:srgbClr val="000000"/>
                </a:solidFill>
                <a:latin typeface="Courier New"/>
                <a:cs typeface="Courier New"/>
              </a:rPr>
              <a:t>|		|		|		|		|		|		|		|		|</a:t>
            </a:r>
            <a:r>
              <a:rPr lang="en-US" sz="2000" dirty="0">
                <a:solidFill>
                  <a:srgbClr val="000000"/>
                </a:solidFill>
                <a:latin typeface="Courier New"/>
                <a:cs typeface="Courier New"/>
              </a:rPr>
              <a:t/>
            </a:r>
            <a:br>
              <a:rPr lang="en-US" sz="2000" dirty="0">
                <a:solidFill>
                  <a:srgbClr val="000000"/>
                </a:solidFill>
                <a:latin typeface="Courier New"/>
                <a:cs typeface="Courier New"/>
              </a:rPr>
            </a:br>
            <a:r>
              <a:rPr lang="en-US" sz="2000" dirty="0" smtClean="0">
                <a:solidFill>
                  <a:srgbClr val="000000"/>
                </a:solidFill>
                <a:latin typeface="Courier New"/>
                <a:cs typeface="Courier New"/>
              </a:rPr>
              <a:t>| </a:t>
            </a:r>
            <a:r>
              <a:rPr lang="en-US" sz="2000" b="1" dirty="0" smtClean="0">
                <a:solidFill>
                  <a:srgbClr val="FF0000"/>
                </a:solidFill>
                <a:latin typeface="Courier New"/>
                <a:cs typeface="Courier New"/>
              </a:rPr>
              <a:t>B10</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128</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064</a:t>
            </a:r>
            <a:r>
              <a:rPr lang="en-US" sz="2000" dirty="0" smtClean="0">
                <a:latin typeface="Courier New"/>
                <a:cs typeface="Courier New"/>
              </a:rPr>
              <a:t> | </a:t>
            </a:r>
            <a:r>
              <a:rPr lang="en-US" sz="2000" b="1" dirty="0" smtClean="0">
                <a:solidFill>
                  <a:srgbClr val="FF0000"/>
                </a:solidFill>
                <a:latin typeface="Courier New"/>
                <a:cs typeface="Courier New"/>
              </a:rPr>
              <a:t>032</a:t>
            </a:r>
            <a:r>
              <a:rPr lang="en-US" sz="2000" dirty="0" smtClean="0">
                <a:latin typeface="Courier New"/>
                <a:cs typeface="Courier New"/>
              </a:rPr>
              <a:t> | </a:t>
            </a:r>
            <a:r>
              <a:rPr lang="en-US" sz="2000" b="1" dirty="0" smtClean="0">
                <a:solidFill>
                  <a:srgbClr val="0000FF"/>
                </a:solidFill>
                <a:latin typeface="Courier New"/>
                <a:cs typeface="Courier New"/>
              </a:rPr>
              <a:t>016</a:t>
            </a:r>
            <a:r>
              <a:rPr lang="en-US" sz="2000" dirty="0" smtClean="0">
                <a:latin typeface="Courier New"/>
                <a:cs typeface="Courier New"/>
              </a:rPr>
              <a:t> | </a:t>
            </a:r>
            <a:r>
              <a:rPr lang="en-US" sz="2000" b="1" dirty="0" smtClean="0">
                <a:solidFill>
                  <a:srgbClr val="FF0000"/>
                </a:solidFill>
                <a:latin typeface="Courier New"/>
                <a:cs typeface="Courier New"/>
              </a:rPr>
              <a:t>008</a:t>
            </a:r>
            <a:r>
              <a:rPr lang="en-US" sz="2000" dirty="0" smtClean="0">
                <a:latin typeface="Courier New"/>
                <a:cs typeface="Courier New"/>
              </a:rPr>
              <a:t> | </a:t>
            </a:r>
            <a:r>
              <a:rPr lang="en-US" sz="2000" b="1" dirty="0" smtClean="0">
                <a:solidFill>
                  <a:srgbClr val="0000FF"/>
                </a:solidFill>
                <a:latin typeface="Courier New"/>
                <a:cs typeface="Courier New"/>
              </a:rPr>
              <a:t>004</a:t>
            </a:r>
            <a:r>
              <a:rPr lang="en-US" sz="2000" dirty="0" smtClean="0">
                <a:latin typeface="Courier New"/>
                <a:cs typeface="Courier New"/>
              </a:rPr>
              <a:t> | </a:t>
            </a:r>
            <a:r>
              <a:rPr lang="en-US" sz="2000" b="1" dirty="0" smtClean="0">
                <a:solidFill>
                  <a:srgbClr val="FF0000"/>
                </a:solidFill>
                <a:latin typeface="Courier New"/>
                <a:cs typeface="Courier New"/>
              </a:rPr>
              <a:t>002</a:t>
            </a:r>
            <a:r>
              <a:rPr lang="en-US" sz="2000" dirty="0" smtClean="0">
                <a:latin typeface="Courier New"/>
                <a:cs typeface="Courier New"/>
              </a:rPr>
              <a:t> | </a:t>
            </a:r>
            <a:r>
              <a:rPr lang="en-US" sz="2000" b="1" dirty="0" smtClean="0">
                <a:solidFill>
                  <a:srgbClr val="0000FF"/>
                </a:solidFill>
                <a:latin typeface="Courier New"/>
                <a:cs typeface="Courier New"/>
              </a:rPr>
              <a:t>001</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dirty="0" smtClean="0">
                <a:solidFill>
                  <a:srgbClr val="000000"/>
                </a:solidFill>
                <a:latin typeface="Courier New"/>
                <a:cs typeface="Courier New"/>
              </a:rPr>
              <a:t>|		|		|		|		|		|		|		|</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B02</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00000000 = 0</a:t>
            </a:r>
            <a:r>
              <a:rPr lang="en-US" sz="2000" b="1" dirty="0">
                <a:latin typeface="Courier New"/>
                <a:cs typeface="Courier New"/>
              </a:rPr>
              <a:t> (BASE-</a:t>
            </a:r>
            <a:r>
              <a:rPr lang="en-US" sz="2000" b="1" dirty="0" smtClean="0">
                <a:latin typeface="Courier New"/>
                <a:cs typeface="Courier New"/>
              </a:rPr>
              <a:t>10 aka </a:t>
            </a:r>
            <a:r>
              <a:rPr lang="en-US" sz="2000" b="1" smtClean="0">
                <a:latin typeface="Courier New"/>
                <a:cs typeface="Courier New"/>
              </a:rPr>
              <a:t>“decimal”</a:t>
            </a:r>
            <a:r>
              <a:rPr lang="en-US" sz="2000" b="1"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00000000 </a:t>
            </a:r>
            <a:r>
              <a:rPr lang="en-US" sz="2000" b="1" dirty="0">
                <a:latin typeface="Courier New"/>
                <a:cs typeface="Courier New"/>
              </a:rPr>
              <a:t>= </a:t>
            </a:r>
            <a:r>
              <a:rPr lang="en-US" sz="2000" b="1" dirty="0" smtClean="0">
                <a:latin typeface="Courier New"/>
                <a:cs typeface="Courier New"/>
              </a:rPr>
              <a:t>0</a:t>
            </a:r>
            <a:r>
              <a:rPr lang="en-US" sz="2000" b="1" dirty="0">
                <a:latin typeface="Courier New"/>
                <a:cs typeface="Courier New"/>
              </a:rPr>
              <a:t> (BASE</a:t>
            </a:r>
            <a:r>
              <a:rPr lang="en-US" sz="2000" b="1" dirty="0" smtClean="0">
                <a:latin typeface="Courier New"/>
                <a:cs typeface="Courier New"/>
              </a:rPr>
              <a:t>-2</a:t>
            </a:r>
            <a:r>
              <a:rPr lang="en-US" sz="2000" b="1" dirty="0">
                <a:latin typeface="Courier New"/>
                <a:cs typeface="Courier New"/>
              </a:rPr>
              <a:t> aka “binary”</a:t>
            </a:r>
            <a:r>
              <a:rPr lang="en-US" sz="2000" b="1" dirty="0" smtClean="0">
                <a:latin typeface="Courier New"/>
                <a:cs typeface="Courier New"/>
              </a:rPr>
              <a:t>)</a:t>
            </a:r>
            <a:endParaRPr lang="en-US" sz="2000" b="1" dirty="0">
              <a:latin typeface="Courier New"/>
              <a:cs typeface="Courier New"/>
            </a:endParaRPr>
          </a:p>
        </p:txBody>
      </p:sp>
    </p:spTree>
    <p:extLst>
      <p:ext uri="{BB962C8B-B14F-4D97-AF65-F5344CB8AC3E}">
        <p14:creationId xmlns:p14="http://schemas.microsoft.com/office/powerpoint/2010/main" val="250428165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BASE-2 Addition</a:t>
            </a:r>
            <a:br>
              <a:rPr lang="en-US" sz="4200" dirty="0" smtClean="0"/>
            </a:br>
            <a:r>
              <a:rPr lang="en-US" sz="2000" dirty="0" smtClean="0">
                <a:solidFill>
                  <a:schemeClr val="bg1"/>
                </a:solidFill>
                <a:latin typeface="Courier New"/>
                <a:cs typeface="Courier New"/>
              </a:rPr>
              <a:t/>
            </a:r>
            <a:br>
              <a:rPr lang="en-US" sz="2000" dirty="0" smtClean="0">
                <a:solidFill>
                  <a:schemeClr val="bg1"/>
                </a:solidFill>
                <a:latin typeface="Courier New"/>
                <a:cs typeface="Courier New"/>
              </a:rPr>
            </a:br>
            <a:r>
              <a:rPr lang="en-US" sz="2000" dirty="0" smtClean="0">
                <a:solidFill>
                  <a:schemeClr val="bg1"/>
                </a:solidFill>
                <a:latin typeface="Courier New"/>
                <a:cs typeface="Courier New"/>
              </a:rPr>
              <a:t>	</a:t>
            </a:r>
            <a:r>
              <a:rPr lang="en-US" sz="2000" dirty="0" smtClean="0">
                <a:latin typeface="Courier New"/>
                <a:cs typeface="Courier New"/>
              </a:rPr>
              <a:t>						</a:t>
            </a:r>
            <a:r>
              <a:rPr lang="en-US" sz="2000" b="1" dirty="0" smtClean="0">
                <a:latin typeface="Courier New"/>
                <a:cs typeface="Courier New"/>
              </a:rPr>
              <a:t>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7</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6</a:t>
            </a:r>
            <a:r>
              <a:rPr lang="en-US" sz="2000" dirty="0" smtClean="0">
                <a:latin typeface="Courier New"/>
                <a:cs typeface="Courier New"/>
              </a:rPr>
              <a:t>	|	</a:t>
            </a:r>
            <a:r>
              <a:rPr lang="en-US" sz="2000" b="1" dirty="0" smtClean="0">
                <a:solidFill>
                  <a:srgbClr val="FF0000"/>
                </a:solidFill>
                <a:latin typeface="Courier New"/>
                <a:cs typeface="Courier New"/>
              </a:rPr>
              <a:t>5</a:t>
            </a:r>
            <a:r>
              <a:rPr lang="en-US" sz="2000" dirty="0" smtClean="0">
                <a:latin typeface="Courier New"/>
                <a:cs typeface="Courier New"/>
              </a:rPr>
              <a:t>	|	</a:t>
            </a:r>
            <a:r>
              <a:rPr lang="en-US" sz="2000" b="1" dirty="0" smtClean="0">
                <a:solidFill>
                  <a:srgbClr val="0000FF"/>
                </a:solidFill>
                <a:latin typeface="Courier New"/>
                <a:cs typeface="Courier New"/>
              </a:rPr>
              <a:t>4</a:t>
            </a:r>
            <a:r>
              <a:rPr lang="en-US" sz="2000" dirty="0" smtClean="0">
                <a:latin typeface="Courier New"/>
                <a:cs typeface="Courier New"/>
              </a:rPr>
              <a:t>	|	</a:t>
            </a:r>
            <a:r>
              <a:rPr lang="en-US" sz="2000" b="1" dirty="0" smtClean="0">
                <a:solidFill>
                  <a:srgbClr val="FF0000"/>
                </a:solidFill>
                <a:latin typeface="Courier New"/>
                <a:cs typeface="Courier New"/>
              </a:rPr>
              <a:t>3</a:t>
            </a:r>
            <a:r>
              <a:rPr lang="en-US" sz="2000" dirty="0" smtClean="0">
                <a:latin typeface="Courier New"/>
                <a:cs typeface="Courier New"/>
              </a:rPr>
              <a:t>	|	</a:t>
            </a:r>
            <a:r>
              <a:rPr lang="en-US" sz="2000" b="1" dirty="0" smtClean="0">
                <a:solidFill>
                  <a:srgbClr val="0000FF"/>
                </a:solidFill>
                <a:latin typeface="Courier New"/>
                <a:cs typeface="Courier New"/>
              </a:rPr>
              <a:t>2</a:t>
            </a:r>
            <a:r>
              <a:rPr lang="en-US" sz="2000" dirty="0" smtClean="0">
                <a:latin typeface="Courier New"/>
                <a:cs typeface="Courier New"/>
              </a:rPr>
              <a:t>	|	</a:t>
            </a:r>
            <a:r>
              <a:rPr lang="en-US" sz="2000" b="1" dirty="0" smtClean="0">
                <a:solidFill>
                  <a:srgbClr val="FF0000"/>
                </a:solidFill>
                <a:latin typeface="Courier New"/>
                <a:cs typeface="Courier New"/>
              </a:rPr>
              <a:t>1</a:t>
            </a:r>
            <a:r>
              <a:rPr lang="en-US" sz="2000" dirty="0" smtClean="0">
                <a:latin typeface="Courier New"/>
                <a:cs typeface="Courier New"/>
              </a:rPr>
              <a:t>	|  </a:t>
            </a:r>
            <a:r>
              <a:rPr lang="en-US" sz="2000" b="1" dirty="0" smtClean="0">
                <a:solidFill>
                  <a:srgbClr val="0000FF"/>
                </a:solidFill>
                <a:latin typeface="Courier New"/>
                <a:cs typeface="Courier New"/>
              </a:rPr>
              <a:t>0</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a:t>
            </a:r>
            <a:br>
              <a:rPr lang="en-US" sz="2000" dirty="0" smtClean="0">
                <a:solidFill>
                  <a:srgbClr val="000000"/>
                </a:solidFill>
                <a:latin typeface="Courier New"/>
                <a:cs typeface="Courier New"/>
              </a:rPr>
            </a:br>
            <a:r>
              <a:rPr lang="en-US" sz="2000" dirty="0" smtClean="0">
                <a:solidFill>
                  <a:srgbClr val="000000"/>
                </a:solidFill>
                <a:latin typeface="Courier New"/>
                <a:cs typeface="Courier New"/>
              </a:rPr>
              <a:t>|		|		|		|		|		|		|		|		|</a:t>
            </a:r>
            <a:r>
              <a:rPr lang="en-US" sz="2000" dirty="0">
                <a:solidFill>
                  <a:srgbClr val="000000"/>
                </a:solidFill>
                <a:latin typeface="Courier New"/>
                <a:cs typeface="Courier New"/>
              </a:rPr>
              <a:t/>
            </a:r>
            <a:br>
              <a:rPr lang="en-US" sz="2000" dirty="0">
                <a:solidFill>
                  <a:srgbClr val="000000"/>
                </a:solidFill>
                <a:latin typeface="Courier New"/>
                <a:cs typeface="Courier New"/>
              </a:rPr>
            </a:br>
            <a:r>
              <a:rPr lang="en-US" sz="2000" dirty="0" smtClean="0">
                <a:solidFill>
                  <a:srgbClr val="000000"/>
                </a:solidFill>
                <a:latin typeface="Courier New"/>
                <a:cs typeface="Courier New"/>
              </a:rPr>
              <a:t>| </a:t>
            </a:r>
            <a:r>
              <a:rPr lang="en-US" sz="2000" b="1" dirty="0" smtClean="0">
                <a:solidFill>
                  <a:srgbClr val="FF0000"/>
                </a:solidFill>
                <a:latin typeface="Courier New"/>
                <a:cs typeface="Courier New"/>
              </a:rPr>
              <a:t>B10</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128</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064</a:t>
            </a:r>
            <a:r>
              <a:rPr lang="en-US" sz="2000" dirty="0" smtClean="0">
                <a:latin typeface="Courier New"/>
                <a:cs typeface="Courier New"/>
              </a:rPr>
              <a:t> | </a:t>
            </a:r>
            <a:r>
              <a:rPr lang="en-US" sz="2000" b="1" dirty="0" smtClean="0">
                <a:solidFill>
                  <a:srgbClr val="FF0000"/>
                </a:solidFill>
                <a:latin typeface="Courier New"/>
                <a:cs typeface="Courier New"/>
              </a:rPr>
              <a:t>032</a:t>
            </a:r>
            <a:r>
              <a:rPr lang="en-US" sz="2000" dirty="0" smtClean="0">
                <a:latin typeface="Courier New"/>
                <a:cs typeface="Courier New"/>
              </a:rPr>
              <a:t> | </a:t>
            </a:r>
            <a:r>
              <a:rPr lang="en-US" sz="2000" b="1" dirty="0" smtClean="0">
                <a:solidFill>
                  <a:srgbClr val="0000FF"/>
                </a:solidFill>
                <a:latin typeface="Courier New"/>
                <a:cs typeface="Courier New"/>
              </a:rPr>
              <a:t>016</a:t>
            </a:r>
            <a:r>
              <a:rPr lang="en-US" sz="2000" dirty="0" smtClean="0">
                <a:latin typeface="Courier New"/>
                <a:cs typeface="Courier New"/>
              </a:rPr>
              <a:t> | </a:t>
            </a:r>
            <a:r>
              <a:rPr lang="en-US" sz="2000" b="1" dirty="0" smtClean="0">
                <a:solidFill>
                  <a:srgbClr val="FF0000"/>
                </a:solidFill>
                <a:latin typeface="Courier New"/>
                <a:cs typeface="Courier New"/>
              </a:rPr>
              <a:t>008</a:t>
            </a:r>
            <a:r>
              <a:rPr lang="en-US" sz="2000" dirty="0" smtClean="0">
                <a:latin typeface="Courier New"/>
                <a:cs typeface="Courier New"/>
              </a:rPr>
              <a:t> | </a:t>
            </a:r>
            <a:r>
              <a:rPr lang="en-US" sz="2000" b="1" dirty="0" smtClean="0">
                <a:solidFill>
                  <a:srgbClr val="0000FF"/>
                </a:solidFill>
                <a:latin typeface="Courier New"/>
                <a:cs typeface="Courier New"/>
              </a:rPr>
              <a:t>004</a:t>
            </a:r>
            <a:r>
              <a:rPr lang="en-US" sz="2000" dirty="0" smtClean="0">
                <a:latin typeface="Courier New"/>
                <a:cs typeface="Courier New"/>
              </a:rPr>
              <a:t> | </a:t>
            </a:r>
            <a:r>
              <a:rPr lang="en-US" sz="2000" b="1" dirty="0" smtClean="0">
                <a:solidFill>
                  <a:srgbClr val="FF0000"/>
                </a:solidFill>
                <a:latin typeface="Courier New"/>
                <a:cs typeface="Courier New"/>
              </a:rPr>
              <a:t>002</a:t>
            </a:r>
            <a:r>
              <a:rPr lang="en-US" sz="2000" dirty="0" smtClean="0">
                <a:latin typeface="Courier New"/>
                <a:cs typeface="Courier New"/>
              </a:rPr>
              <a:t> | </a:t>
            </a:r>
            <a:r>
              <a:rPr lang="en-US" sz="2000" b="1" dirty="0" smtClean="0">
                <a:solidFill>
                  <a:srgbClr val="0000FF"/>
                </a:solidFill>
                <a:latin typeface="Courier New"/>
                <a:cs typeface="Courier New"/>
              </a:rPr>
              <a:t>001</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dirty="0" smtClean="0">
                <a:solidFill>
                  <a:srgbClr val="000000"/>
                </a:solidFill>
                <a:latin typeface="Courier New"/>
                <a:cs typeface="Courier New"/>
              </a:rPr>
              <a:t>|		|		|		|		|		|		|		|</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B02</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00000001 </a:t>
            </a:r>
            <a:r>
              <a:rPr lang="en-US" sz="2000" b="1" dirty="0">
                <a:latin typeface="Courier New"/>
                <a:cs typeface="Courier New"/>
              </a:rPr>
              <a:t>= </a:t>
            </a:r>
            <a:r>
              <a:rPr lang="en-US" sz="2000" b="1" dirty="0" smtClean="0">
                <a:latin typeface="Courier New"/>
                <a:cs typeface="Courier New"/>
              </a:rPr>
              <a:t>1 (</a:t>
            </a:r>
            <a:r>
              <a:rPr lang="en-US" sz="2000" b="1" dirty="0">
                <a:latin typeface="Courier New"/>
                <a:cs typeface="Courier New"/>
              </a:rPr>
              <a:t>BASE-</a:t>
            </a:r>
            <a:r>
              <a:rPr lang="en-US" sz="2000" b="1" dirty="0" smtClean="0">
                <a:latin typeface="Courier New"/>
                <a:cs typeface="Courier New"/>
              </a:rPr>
              <a:t>10</a:t>
            </a:r>
            <a:r>
              <a:rPr lang="en-US" sz="2000" b="1" dirty="0">
                <a:latin typeface="Courier New"/>
                <a:cs typeface="Courier New"/>
              </a:rPr>
              <a:t>10 aka </a:t>
            </a:r>
            <a:r>
              <a:rPr lang="en-US" sz="2000" b="1" dirty="0" smtClean="0">
                <a:latin typeface="Courier New"/>
                <a:cs typeface="Courier New"/>
              </a:rPr>
              <a:t>“</a:t>
            </a:r>
            <a:r>
              <a:rPr lang="en-US" sz="2000" b="1" dirty="0">
                <a:latin typeface="Courier New"/>
                <a:cs typeface="Courier New"/>
              </a:rPr>
              <a:t>decimal</a:t>
            </a:r>
            <a:r>
              <a:rPr lang="en-US" sz="2000" b="1"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00000001 = 1 (BASE-2</a:t>
            </a:r>
            <a:r>
              <a:rPr lang="en-US" sz="2000" b="1" dirty="0">
                <a:latin typeface="Courier New"/>
                <a:cs typeface="Courier New"/>
              </a:rPr>
              <a:t> aka “binary”</a:t>
            </a:r>
            <a:r>
              <a:rPr lang="en-US" sz="2000" b="1" dirty="0" smtClean="0">
                <a:latin typeface="Courier New"/>
                <a:cs typeface="Courier New"/>
              </a:rPr>
              <a:t>)</a:t>
            </a:r>
            <a:endParaRPr lang="en-US" sz="2000" b="1" dirty="0">
              <a:latin typeface="Courier New"/>
              <a:cs typeface="Courier New"/>
            </a:endParaRPr>
          </a:p>
        </p:txBody>
      </p:sp>
    </p:spTree>
    <p:extLst>
      <p:ext uri="{BB962C8B-B14F-4D97-AF65-F5344CB8AC3E}">
        <p14:creationId xmlns:p14="http://schemas.microsoft.com/office/powerpoint/2010/main" val="23580626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BASE-2 Addition</a:t>
            </a:r>
            <a:br>
              <a:rPr lang="en-US" sz="4200" dirty="0" smtClean="0"/>
            </a:br>
            <a:r>
              <a:rPr lang="en-US" sz="2000" dirty="0" smtClean="0">
                <a:solidFill>
                  <a:schemeClr val="bg1"/>
                </a:solidFill>
                <a:latin typeface="Courier New"/>
                <a:cs typeface="Courier New"/>
              </a:rPr>
              <a:t/>
            </a:r>
            <a:br>
              <a:rPr lang="en-US" sz="2000" dirty="0" smtClean="0">
                <a:solidFill>
                  <a:schemeClr val="bg1"/>
                </a:solidFill>
                <a:latin typeface="Courier New"/>
                <a:cs typeface="Courier New"/>
              </a:rPr>
            </a:br>
            <a:r>
              <a:rPr lang="en-US" sz="2000" dirty="0" smtClean="0">
                <a:solidFill>
                  <a:schemeClr val="bg1"/>
                </a:solidFill>
                <a:latin typeface="Courier New"/>
                <a:cs typeface="Courier New"/>
              </a:rPr>
              <a:t>		</a:t>
            </a:r>
            <a:r>
              <a:rPr lang="en-US" sz="2000" dirty="0" smtClean="0">
                <a:latin typeface="Courier New"/>
                <a:cs typeface="Courier New"/>
              </a:rPr>
              <a:t>					</a:t>
            </a:r>
            <a:r>
              <a:rPr lang="en-US" sz="2000" b="1" dirty="0" smtClean="0">
                <a:latin typeface="Courier New"/>
                <a:cs typeface="Courier New"/>
              </a:rPr>
              <a:t>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7</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6</a:t>
            </a:r>
            <a:r>
              <a:rPr lang="en-US" sz="2000" dirty="0" smtClean="0">
                <a:latin typeface="Courier New"/>
                <a:cs typeface="Courier New"/>
              </a:rPr>
              <a:t>	|	</a:t>
            </a:r>
            <a:r>
              <a:rPr lang="en-US" sz="2000" b="1" dirty="0" smtClean="0">
                <a:solidFill>
                  <a:srgbClr val="FF0000"/>
                </a:solidFill>
                <a:latin typeface="Courier New"/>
                <a:cs typeface="Courier New"/>
              </a:rPr>
              <a:t>5</a:t>
            </a:r>
            <a:r>
              <a:rPr lang="en-US" sz="2000" dirty="0" smtClean="0">
                <a:latin typeface="Courier New"/>
                <a:cs typeface="Courier New"/>
              </a:rPr>
              <a:t>	|	</a:t>
            </a:r>
            <a:r>
              <a:rPr lang="en-US" sz="2000" b="1" dirty="0" smtClean="0">
                <a:solidFill>
                  <a:srgbClr val="0000FF"/>
                </a:solidFill>
                <a:latin typeface="Courier New"/>
                <a:cs typeface="Courier New"/>
              </a:rPr>
              <a:t>4</a:t>
            </a:r>
            <a:r>
              <a:rPr lang="en-US" sz="2000" dirty="0" smtClean="0">
                <a:latin typeface="Courier New"/>
                <a:cs typeface="Courier New"/>
              </a:rPr>
              <a:t>	|	</a:t>
            </a:r>
            <a:r>
              <a:rPr lang="en-US" sz="2000" b="1" dirty="0" smtClean="0">
                <a:solidFill>
                  <a:srgbClr val="FF0000"/>
                </a:solidFill>
                <a:latin typeface="Courier New"/>
                <a:cs typeface="Courier New"/>
              </a:rPr>
              <a:t>3</a:t>
            </a:r>
            <a:r>
              <a:rPr lang="en-US" sz="2000" dirty="0" smtClean="0">
                <a:latin typeface="Courier New"/>
                <a:cs typeface="Courier New"/>
              </a:rPr>
              <a:t>	|	</a:t>
            </a:r>
            <a:r>
              <a:rPr lang="en-US" sz="2000" b="1" dirty="0" smtClean="0">
                <a:solidFill>
                  <a:srgbClr val="0000FF"/>
                </a:solidFill>
                <a:latin typeface="Courier New"/>
                <a:cs typeface="Courier New"/>
              </a:rPr>
              <a:t>2</a:t>
            </a:r>
            <a:r>
              <a:rPr lang="en-US" sz="2000" dirty="0" smtClean="0">
                <a:latin typeface="Courier New"/>
                <a:cs typeface="Courier New"/>
              </a:rPr>
              <a:t>	|	</a:t>
            </a:r>
            <a:r>
              <a:rPr lang="en-US" sz="2000" b="1" dirty="0" smtClean="0">
                <a:solidFill>
                  <a:srgbClr val="FF0000"/>
                </a:solidFill>
                <a:latin typeface="Courier New"/>
                <a:cs typeface="Courier New"/>
              </a:rPr>
              <a:t>1</a:t>
            </a:r>
            <a:r>
              <a:rPr lang="en-US" sz="2000" dirty="0" smtClean="0">
                <a:latin typeface="Courier New"/>
                <a:cs typeface="Courier New"/>
              </a:rPr>
              <a:t>	|  </a:t>
            </a:r>
            <a:r>
              <a:rPr lang="en-US" sz="2000" b="1" dirty="0" smtClean="0">
                <a:solidFill>
                  <a:srgbClr val="0000FF"/>
                </a:solidFill>
                <a:latin typeface="Courier New"/>
                <a:cs typeface="Courier New"/>
              </a:rPr>
              <a:t>0</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a:t>
            </a:r>
            <a:br>
              <a:rPr lang="en-US" sz="2000" dirty="0" smtClean="0">
                <a:solidFill>
                  <a:srgbClr val="000000"/>
                </a:solidFill>
                <a:latin typeface="Courier New"/>
                <a:cs typeface="Courier New"/>
              </a:rPr>
            </a:br>
            <a:r>
              <a:rPr lang="en-US" sz="2000" dirty="0" smtClean="0">
                <a:solidFill>
                  <a:srgbClr val="000000"/>
                </a:solidFill>
                <a:latin typeface="Courier New"/>
                <a:cs typeface="Courier New"/>
              </a:rPr>
              <a:t>|		|		|		|		|		|		|		|		|</a:t>
            </a:r>
            <a:r>
              <a:rPr lang="en-US" sz="2000" dirty="0">
                <a:solidFill>
                  <a:srgbClr val="000000"/>
                </a:solidFill>
                <a:latin typeface="Courier New"/>
                <a:cs typeface="Courier New"/>
              </a:rPr>
              <a:t/>
            </a:r>
            <a:br>
              <a:rPr lang="en-US" sz="2000" dirty="0">
                <a:solidFill>
                  <a:srgbClr val="000000"/>
                </a:solidFill>
                <a:latin typeface="Courier New"/>
                <a:cs typeface="Courier New"/>
              </a:rPr>
            </a:br>
            <a:r>
              <a:rPr lang="en-US" sz="2000" dirty="0" smtClean="0">
                <a:solidFill>
                  <a:srgbClr val="000000"/>
                </a:solidFill>
                <a:latin typeface="Courier New"/>
                <a:cs typeface="Courier New"/>
              </a:rPr>
              <a:t>| </a:t>
            </a:r>
            <a:r>
              <a:rPr lang="en-US" sz="2000" b="1" dirty="0" smtClean="0">
                <a:solidFill>
                  <a:srgbClr val="FF0000"/>
                </a:solidFill>
                <a:latin typeface="Courier New"/>
                <a:cs typeface="Courier New"/>
              </a:rPr>
              <a:t>B10</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128</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064</a:t>
            </a:r>
            <a:r>
              <a:rPr lang="en-US" sz="2000" dirty="0" smtClean="0">
                <a:latin typeface="Courier New"/>
                <a:cs typeface="Courier New"/>
              </a:rPr>
              <a:t> | </a:t>
            </a:r>
            <a:r>
              <a:rPr lang="en-US" sz="2000" b="1" dirty="0" smtClean="0">
                <a:solidFill>
                  <a:srgbClr val="FF0000"/>
                </a:solidFill>
                <a:latin typeface="Courier New"/>
                <a:cs typeface="Courier New"/>
              </a:rPr>
              <a:t>032</a:t>
            </a:r>
            <a:r>
              <a:rPr lang="en-US" sz="2000" dirty="0" smtClean="0">
                <a:latin typeface="Courier New"/>
                <a:cs typeface="Courier New"/>
              </a:rPr>
              <a:t> | </a:t>
            </a:r>
            <a:r>
              <a:rPr lang="en-US" sz="2000" b="1" dirty="0" smtClean="0">
                <a:solidFill>
                  <a:srgbClr val="0000FF"/>
                </a:solidFill>
                <a:latin typeface="Courier New"/>
                <a:cs typeface="Courier New"/>
              </a:rPr>
              <a:t>016</a:t>
            </a:r>
            <a:r>
              <a:rPr lang="en-US" sz="2000" dirty="0" smtClean="0">
                <a:latin typeface="Courier New"/>
                <a:cs typeface="Courier New"/>
              </a:rPr>
              <a:t> | </a:t>
            </a:r>
            <a:r>
              <a:rPr lang="en-US" sz="2000" b="1" dirty="0" smtClean="0">
                <a:solidFill>
                  <a:srgbClr val="FF0000"/>
                </a:solidFill>
                <a:latin typeface="Courier New"/>
                <a:cs typeface="Courier New"/>
              </a:rPr>
              <a:t>008</a:t>
            </a:r>
            <a:r>
              <a:rPr lang="en-US" sz="2000" dirty="0" smtClean="0">
                <a:latin typeface="Courier New"/>
                <a:cs typeface="Courier New"/>
              </a:rPr>
              <a:t> | </a:t>
            </a:r>
            <a:r>
              <a:rPr lang="en-US" sz="2000" b="1" dirty="0" smtClean="0">
                <a:solidFill>
                  <a:srgbClr val="0000FF"/>
                </a:solidFill>
                <a:latin typeface="Courier New"/>
                <a:cs typeface="Courier New"/>
              </a:rPr>
              <a:t>004</a:t>
            </a:r>
            <a:r>
              <a:rPr lang="en-US" sz="2000" dirty="0" smtClean="0">
                <a:latin typeface="Courier New"/>
                <a:cs typeface="Courier New"/>
              </a:rPr>
              <a:t> | </a:t>
            </a:r>
            <a:r>
              <a:rPr lang="en-US" sz="2000" b="1" dirty="0" smtClean="0">
                <a:solidFill>
                  <a:srgbClr val="FF0000"/>
                </a:solidFill>
                <a:latin typeface="Courier New"/>
                <a:cs typeface="Courier New"/>
              </a:rPr>
              <a:t>002</a:t>
            </a:r>
            <a:r>
              <a:rPr lang="en-US" sz="2000" dirty="0" smtClean="0">
                <a:latin typeface="Courier New"/>
                <a:cs typeface="Courier New"/>
              </a:rPr>
              <a:t> | </a:t>
            </a:r>
            <a:r>
              <a:rPr lang="en-US" sz="2000" b="1" dirty="0" smtClean="0">
                <a:solidFill>
                  <a:srgbClr val="0000FF"/>
                </a:solidFill>
                <a:latin typeface="Courier New"/>
                <a:cs typeface="Courier New"/>
              </a:rPr>
              <a:t>001</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dirty="0" smtClean="0">
                <a:solidFill>
                  <a:srgbClr val="000000"/>
                </a:solidFill>
                <a:latin typeface="Courier New"/>
                <a:cs typeface="Courier New"/>
              </a:rPr>
              <a:t>|		|		|		|		|		|		|		|</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B02</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b="1" dirty="0">
                <a:latin typeface="Courier New"/>
                <a:cs typeface="Courier New"/>
              </a:rPr>
              <a:t>00000021 = </a:t>
            </a:r>
            <a:r>
              <a:rPr lang="en-US" sz="2000" b="1" dirty="0" smtClean="0">
                <a:latin typeface="Courier New"/>
                <a:cs typeface="Courier New"/>
              </a:rPr>
              <a:t>3 (BASE-10</a:t>
            </a:r>
            <a:r>
              <a:rPr lang="en-US" sz="2000" b="1" dirty="0">
                <a:latin typeface="Courier New"/>
                <a:cs typeface="Courier New"/>
              </a:rPr>
              <a:t>10 aka </a:t>
            </a:r>
            <a:r>
              <a:rPr lang="en-US" sz="2000" b="1" dirty="0" smtClean="0">
                <a:latin typeface="Courier New"/>
                <a:cs typeface="Courier New"/>
              </a:rPr>
              <a:t>“</a:t>
            </a:r>
            <a:r>
              <a:rPr lang="en-US" sz="2000" b="1" dirty="0">
                <a:latin typeface="Courier New"/>
                <a:cs typeface="Courier New"/>
              </a:rPr>
              <a:t>decimal</a:t>
            </a:r>
            <a:r>
              <a:rPr lang="en-US" sz="2000" b="1" dirty="0" smtClean="0">
                <a:latin typeface="Courier New"/>
                <a:cs typeface="Courier New"/>
              </a:rPr>
              <a:t>”)</a:t>
            </a: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00000011 = 3 (BASE-2</a:t>
            </a:r>
            <a:r>
              <a:rPr lang="en-US" sz="2000" b="1" dirty="0">
                <a:latin typeface="Courier New"/>
                <a:cs typeface="Courier New"/>
              </a:rPr>
              <a:t> aka “binary”</a:t>
            </a:r>
            <a:r>
              <a:rPr lang="en-US" sz="2000" b="1" dirty="0" smtClean="0">
                <a:latin typeface="Courier New"/>
                <a:cs typeface="Courier New"/>
              </a:rPr>
              <a:t>)</a:t>
            </a:r>
            <a:endParaRPr lang="en-US" sz="2000" b="1" dirty="0">
              <a:latin typeface="Courier New"/>
              <a:cs typeface="Courier New"/>
            </a:endParaRPr>
          </a:p>
        </p:txBody>
      </p:sp>
    </p:spTree>
    <p:extLst>
      <p:ext uri="{BB962C8B-B14F-4D97-AF65-F5344CB8AC3E}">
        <p14:creationId xmlns:p14="http://schemas.microsoft.com/office/powerpoint/2010/main" val="75489423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BASE-2 Addition</a:t>
            </a:r>
            <a:br>
              <a:rPr lang="en-US" sz="4200" dirty="0" smtClean="0"/>
            </a:br>
            <a:r>
              <a:rPr lang="en-US" sz="2000" dirty="0" smtClean="0">
                <a:solidFill>
                  <a:schemeClr val="bg1"/>
                </a:solidFill>
                <a:latin typeface="Courier New"/>
                <a:cs typeface="Courier New"/>
              </a:rPr>
              <a:t/>
            </a:r>
            <a:br>
              <a:rPr lang="en-US" sz="2000" dirty="0" smtClean="0">
                <a:solidFill>
                  <a:schemeClr val="bg1"/>
                </a:solidFill>
                <a:latin typeface="Courier New"/>
                <a:cs typeface="Courier New"/>
              </a:rPr>
            </a:br>
            <a:r>
              <a:rPr lang="en-US" sz="2000" dirty="0" smtClean="0">
                <a:solidFill>
                  <a:schemeClr val="bg1"/>
                </a:solidFill>
                <a:latin typeface="Courier New"/>
                <a:cs typeface="Courier New"/>
              </a:rPr>
              <a:t>		</a:t>
            </a:r>
            <a:r>
              <a:rPr lang="en-US" sz="2000" dirty="0" smtClean="0">
                <a:latin typeface="Courier New"/>
                <a:cs typeface="Courier New"/>
              </a:rPr>
              <a:t>					</a:t>
            </a:r>
            <a:r>
              <a:rPr lang="en-US" sz="2000" b="1" dirty="0" smtClean="0">
                <a:latin typeface="Courier New"/>
                <a:cs typeface="Courier New"/>
              </a:rPr>
              <a:t>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7</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6</a:t>
            </a:r>
            <a:r>
              <a:rPr lang="en-US" sz="2000" dirty="0" smtClean="0">
                <a:latin typeface="Courier New"/>
                <a:cs typeface="Courier New"/>
              </a:rPr>
              <a:t>	|	</a:t>
            </a:r>
            <a:r>
              <a:rPr lang="en-US" sz="2000" b="1" dirty="0" smtClean="0">
                <a:solidFill>
                  <a:srgbClr val="FF0000"/>
                </a:solidFill>
                <a:latin typeface="Courier New"/>
                <a:cs typeface="Courier New"/>
              </a:rPr>
              <a:t>5</a:t>
            </a:r>
            <a:r>
              <a:rPr lang="en-US" sz="2000" dirty="0" smtClean="0">
                <a:latin typeface="Courier New"/>
                <a:cs typeface="Courier New"/>
              </a:rPr>
              <a:t>	|	</a:t>
            </a:r>
            <a:r>
              <a:rPr lang="en-US" sz="2000" b="1" dirty="0" smtClean="0">
                <a:solidFill>
                  <a:srgbClr val="0000FF"/>
                </a:solidFill>
                <a:latin typeface="Courier New"/>
                <a:cs typeface="Courier New"/>
              </a:rPr>
              <a:t>4</a:t>
            </a:r>
            <a:r>
              <a:rPr lang="en-US" sz="2000" dirty="0" smtClean="0">
                <a:latin typeface="Courier New"/>
                <a:cs typeface="Courier New"/>
              </a:rPr>
              <a:t>	|	</a:t>
            </a:r>
            <a:r>
              <a:rPr lang="en-US" sz="2000" b="1" dirty="0" smtClean="0">
                <a:solidFill>
                  <a:srgbClr val="FF0000"/>
                </a:solidFill>
                <a:latin typeface="Courier New"/>
                <a:cs typeface="Courier New"/>
              </a:rPr>
              <a:t>3</a:t>
            </a:r>
            <a:r>
              <a:rPr lang="en-US" sz="2000" dirty="0" smtClean="0">
                <a:latin typeface="Courier New"/>
                <a:cs typeface="Courier New"/>
              </a:rPr>
              <a:t>	|	</a:t>
            </a:r>
            <a:r>
              <a:rPr lang="en-US" sz="2000" b="1" dirty="0" smtClean="0">
                <a:solidFill>
                  <a:srgbClr val="0000FF"/>
                </a:solidFill>
                <a:latin typeface="Courier New"/>
                <a:cs typeface="Courier New"/>
              </a:rPr>
              <a:t>2</a:t>
            </a:r>
            <a:r>
              <a:rPr lang="en-US" sz="2000" dirty="0" smtClean="0">
                <a:latin typeface="Courier New"/>
                <a:cs typeface="Courier New"/>
              </a:rPr>
              <a:t>	|	</a:t>
            </a:r>
            <a:r>
              <a:rPr lang="en-US" sz="2000" b="1" dirty="0" smtClean="0">
                <a:solidFill>
                  <a:srgbClr val="FF0000"/>
                </a:solidFill>
                <a:latin typeface="Courier New"/>
                <a:cs typeface="Courier New"/>
              </a:rPr>
              <a:t>1</a:t>
            </a:r>
            <a:r>
              <a:rPr lang="en-US" sz="2000" dirty="0" smtClean="0">
                <a:latin typeface="Courier New"/>
                <a:cs typeface="Courier New"/>
              </a:rPr>
              <a:t>	|  </a:t>
            </a:r>
            <a:r>
              <a:rPr lang="en-US" sz="2000" b="1" dirty="0" smtClean="0">
                <a:solidFill>
                  <a:srgbClr val="0000FF"/>
                </a:solidFill>
                <a:latin typeface="Courier New"/>
                <a:cs typeface="Courier New"/>
              </a:rPr>
              <a:t>0</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a:t>
            </a:r>
            <a:br>
              <a:rPr lang="en-US" sz="2000" dirty="0" smtClean="0">
                <a:solidFill>
                  <a:srgbClr val="000000"/>
                </a:solidFill>
                <a:latin typeface="Courier New"/>
                <a:cs typeface="Courier New"/>
              </a:rPr>
            </a:br>
            <a:r>
              <a:rPr lang="en-US" sz="2000" dirty="0" smtClean="0">
                <a:solidFill>
                  <a:srgbClr val="000000"/>
                </a:solidFill>
                <a:latin typeface="Courier New"/>
                <a:cs typeface="Courier New"/>
              </a:rPr>
              <a:t>|		|		|		|		|		|		|		|		|</a:t>
            </a:r>
            <a:r>
              <a:rPr lang="en-US" sz="2000" dirty="0">
                <a:solidFill>
                  <a:srgbClr val="000000"/>
                </a:solidFill>
                <a:latin typeface="Courier New"/>
                <a:cs typeface="Courier New"/>
              </a:rPr>
              <a:t/>
            </a:r>
            <a:br>
              <a:rPr lang="en-US" sz="2000" dirty="0">
                <a:solidFill>
                  <a:srgbClr val="000000"/>
                </a:solidFill>
                <a:latin typeface="Courier New"/>
                <a:cs typeface="Courier New"/>
              </a:rPr>
            </a:br>
            <a:r>
              <a:rPr lang="en-US" sz="2000" dirty="0" smtClean="0">
                <a:solidFill>
                  <a:srgbClr val="000000"/>
                </a:solidFill>
                <a:latin typeface="Courier New"/>
                <a:cs typeface="Courier New"/>
              </a:rPr>
              <a:t>| </a:t>
            </a:r>
            <a:r>
              <a:rPr lang="en-US" sz="2000" b="1" dirty="0" smtClean="0">
                <a:solidFill>
                  <a:srgbClr val="FF0000"/>
                </a:solidFill>
                <a:latin typeface="Courier New"/>
                <a:cs typeface="Courier New"/>
              </a:rPr>
              <a:t>B10</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128</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064</a:t>
            </a:r>
            <a:r>
              <a:rPr lang="en-US" sz="2000" dirty="0" smtClean="0">
                <a:latin typeface="Courier New"/>
                <a:cs typeface="Courier New"/>
              </a:rPr>
              <a:t> | </a:t>
            </a:r>
            <a:r>
              <a:rPr lang="en-US" sz="2000" b="1" dirty="0" smtClean="0">
                <a:solidFill>
                  <a:srgbClr val="FF0000"/>
                </a:solidFill>
                <a:latin typeface="Courier New"/>
                <a:cs typeface="Courier New"/>
              </a:rPr>
              <a:t>032</a:t>
            </a:r>
            <a:r>
              <a:rPr lang="en-US" sz="2000" dirty="0" smtClean="0">
                <a:latin typeface="Courier New"/>
                <a:cs typeface="Courier New"/>
              </a:rPr>
              <a:t> | </a:t>
            </a:r>
            <a:r>
              <a:rPr lang="en-US" sz="2000" b="1" dirty="0" smtClean="0">
                <a:solidFill>
                  <a:srgbClr val="0000FF"/>
                </a:solidFill>
                <a:latin typeface="Courier New"/>
                <a:cs typeface="Courier New"/>
              </a:rPr>
              <a:t>016</a:t>
            </a:r>
            <a:r>
              <a:rPr lang="en-US" sz="2000" dirty="0" smtClean="0">
                <a:latin typeface="Courier New"/>
                <a:cs typeface="Courier New"/>
              </a:rPr>
              <a:t> | </a:t>
            </a:r>
            <a:r>
              <a:rPr lang="en-US" sz="2000" b="1" dirty="0" smtClean="0">
                <a:solidFill>
                  <a:srgbClr val="FF0000"/>
                </a:solidFill>
                <a:latin typeface="Courier New"/>
                <a:cs typeface="Courier New"/>
              </a:rPr>
              <a:t>008</a:t>
            </a:r>
            <a:r>
              <a:rPr lang="en-US" sz="2000" dirty="0" smtClean="0">
                <a:latin typeface="Courier New"/>
                <a:cs typeface="Courier New"/>
              </a:rPr>
              <a:t> | </a:t>
            </a:r>
            <a:r>
              <a:rPr lang="en-US" sz="2000" b="1" dirty="0" smtClean="0">
                <a:solidFill>
                  <a:srgbClr val="0000FF"/>
                </a:solidFill>
                <a:latin typeface="Courier New"/>
                <a:cs typeface="Courier New"/>
              </a:rPr>
              <a:t>004</a:t>
            </a:r>
            <a:r>
              <a:rPr lang="en-US" sz="2000" dirty="0" smtClean="0">
                <a:latin typeface="Courier New"/>
                <a:cs typeface="Courier New"/>
              </a:rPr>
              <a:t> | </a:t>
            </a:r>
            <a:r>
              <a:rPr lang="en-US" sz="2000" b="1" dirty="0" smtClean="0">
                <a:solidFill>
                  <a:srgbClr val="FF0000"/>
                </a:solidFill>
                <a:latin typeface="Courier New"/>
                <a:cs typeface="Courier New"/>
              </a:rPr>
              <a:t>002</a:t>
            </a:r>
            <a:r>
              <a:rPr lang="en-US" sz="2000" dirty="0" smtClean="0">
                <a:latin typeface="Courier New"/>
                <a:cs typeface="Courier New"/>
              </a:rPr>
              <a:t> | </a:t>
            </a:r>
            <a:r>
              <a:rPr lang="en-US" sz="2000" b="1" dirty="0" smtClean="0">
                <a:solidFill>
                  <a:srgbClr val="0000FF"/>
                </a:solidFill>
                <a:latin typeface="Courier New"/>
                <a:cs typeface="Courier New"/>
              </a:rPr>
              <a:t>001</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dirty="0" smtClean="0">
                <a:solidFill>
                  <a:srgbClr val="000000"/>
                </a:solidFill>
                <a:latin typeface="Courier New"/>
                <a:cs typeface="Courier New"/>
              </a:rPr>
              <a:t>|		|		|		|		|		|		|		|</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B02</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smtClean="0">
                <a:solidFill>
                  <a:srgbClr val="0000FF"/>
                </a:solidFill>
                <a:latin typeface="Courier New"/>
                <a:cs typeface="Courier New"/>
              </a:rPr>
              <a:t>1</a:t>
            </a:r>
            <a:r>
              <a:rPr lang="en-US" sz="2000" b="1" dirty="0">
                <a:solidFill>
                  <a:srgbClr val="0000FF"/>
                </a:solidFill>
                <a:latin typeface="Courier New"/>
                <a:cs typeface="Courier New"/>
              </a:rPr>
              <a:t>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smtClean="0">
                <a:solidFill>
                  <a:srgbClr val="0000FF"/>
                </a:solidFill>
                <a:latin typeface="Courier New"/>
                <a:cs typeface="Courier New"/>
              </a:rPr>
              <a:t>1</a:t>
            </a:r>
            <a:r>
              <a:rPr lang="en-US" sz="2000" b="1" dirty="0">
                <a:solidFill>
                  <a:srgbClr val="0000FF"/>
                </a:solidFill>
                <a:latin typeface="Courier New"/>
                <a:cs typeface="Courier New"/>
              </a:rPr>
              <a:t>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00000421 </a:t>
            </a:r>
            <a:r>
              <a:rPr lang="en-US" sz="2000" b="1" dirty="0">
                <a:latin typeface="Courier New"/>
                <a:cs typeface="Courier New"/>
              </a:rPr>
              <a:t>= 7</a:t>
            </a:r>
            <a:r>
              <a:rPr lang="en-US" sz="2000" b="1" dirty="0" smtClean="0">
                <a:latin typeface="Courier New"/>
                <a:cs typeface="Courier New"/>
              </a:rPr>
              <a:t> (BASE-10</a:t>
            </a:r>
            <a:r>
              <a:rPr lang="en-US" sz="2000" b="1" dirty="0">
                <a:latin typeface="Courier New"/>
                <a:cs typeface="Courier New"/>
              </a:rPr>
              <a:t>10 aka </a:t>
            </a:r>
            <a:r>
              <a:rPr lang="en-US" sz="2000" b="1" dirty="0" smtClean="0">
                <a:latin typeface="Courier New"/>
                <a:cs typeface="Courier New"/>
              </a:rPr>
              <a:t>“</a:t>
            </a:r>
            <a:r>
              <a:rPr lang="en-US" sz="2000" b="1" dirty="0">
                <a:latin typeface="Courier New"/>
                <a:cs typeface="Courier New"/>
              </a:rPr>
              <a:t>decimal</a:t>
            </a:r>
            <a:r>
              <a:rPr lang="en-US" sz="2000" b="1" dirty="0" smtClean="0">
                <a:latin typeface="Courier New"/>
                <a:cs typeface="Courier New"/>
              </a:rPr>
              <a:t>”)</a:t>
            </a: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00000111 = 7 (BASE-2</a:t>
            </a:r>
            <a:r>
              <a:rPr lang="en-US" sz="2000" b="1" dirty="0">
                <a:latin typeface="Courier New"/>
                <a:cs typeface="Courier New"/>
              </a:rPr>
              <a:t> aka “binary”</a:t>
            </a:r>
            <a:r>
              <a:rPr lang="en-US" sz="2000" b="1" dirty="0" smtClean="0">
                <a:latin typeface="Courier New"/>
                <a:cs typeface="Courier New"/>
              </a:rPr>
              <a:t>)</a:t>
            </a:r>
            <a:endParaRPr lang="en-US" sz="2000" b="1" dirty="0">
              <a:latin typeface="Courier New"/>
              <a:cs typeface="Courier New"/>
            </a:endParaRPr>
          </a:p>
        </p:txBody>
      </p:sp>
    </p:spTree>
    <p:extLst>
      <p:ext uri="{BB962C8B-B14F-4D97-AF65-F5344CB8AC3E}">
        <p14:creationId xmlns:p14="http://schemas.microsoft.com/office/powerpoint/2010/main" val="86596710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In a computer’s world, this is true.</a:t>
            </a:r>
            <a:endParaRPr lang="en-US" sz="4200" dirty="0"/>
          </a:p>
        </p:txBody>
      </p:sp>
    </p:spTree>
    <p:extLst>
      <p:ext uri="{BB962C8B-B14F-4D97-AF65-F5344CB8AC3E}">
        <p14:creationId xmlns:p14="http://schemas.microsoft.com/office/powerpoint/2010/main" val="395667407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smtClean="0"/>
              <a:t>1 + 1 = 0</a:t>
            </a:r>
            <a:br>
              <a:rPr lang="en-US" sz="4200" dirty="0" smtClean="0"/>
            </a:br>
            <a:r>
              <a:rPr lang="en-US" sz="4200" dirty="0" smtClean="0"/>
              <a:t>(carry the 1 to the next place)</a:t>
            </a:r>
            <a:endParaRPr lang="en-US" sz="4200" dirty="0"/>
          </a:p>
        </p:txBody>
      </p:sp>
    </p:spTree>
    <p:extLst>
      <p:ext uri="{BB962C8B-B14F-4D97-AF65-F5344CB8AC3E}">
        <p14:creationId xmlns:p14="http://schemas.microsoft.com/office/powerpoint/2010/main" val="2504281656"/>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				</a:t>
            </a:r>
            <a:r>
              <a:rPr lang="en-US" sz="4200" dirty="0" smtClean="0">
                <a:solidFill>
                  <a:srgbClr val="FF0000"/>
                </a:solidFill>
              </a:rPr>
              <a:t>2</a:t>
            </a:r>
            <a:r>
              <a:rPr lang="en-US" sz="4200" dirty="0" smtClean="0">
                <a:solidFill>
                  <a:srgbClr val="0000FF"/>
                </a:solidFill>
              </a:rPr>
              <a:t>1</a:t>
            </a:r>
            <a:r>
              <a:rPr lang="en-US" sz="4200" dirty="0" smtClean="0"/>
              <a:t> (Position)</a:t>
            </a:r>
            <a:br>
              <a:rPr lang="en-US" sz="4200" dirty="0" smtClean="0"/>
            </a:br>
            <a:r>
              <a:rPr lang="en-US" sz="4200" dirty="0"/>
              <a:t>	</a:t>
            </a:r>
            <a:r>
              <a:rPr lang="en-US" sz="4200" dirty="0" smtClean="0"/>
              <a:t>			</a:t>
            </a:r>
            <a:r>
              <a:rPr lang="en-US" sz="4200" dirty="0" smtClean="0">
                <a:solidFill>
                  <a:srgbClr val="FF0000"/>
                </a:solidFill>
              </a:rPr>
              <a:t>1</a:t>
            </a:r>
            <a:r>
              <a:rPr lang="en-US" sz="4200" dirty="0" smtClean="0"/>
              <a:t/>
            </a:r>
            <a:br>
              <a:rPr lang="en-US" sz="4200" dirty="0" smtClean="0"/>
            </a:br>
            <a:r>
              <a:rPr lang="en-US" sz="4200" dirty="0" smtClean="0"/>
              <a:t>				</a:t>
            </a:r>
            <a:r>
              <a:rPr lang="en-US" sz="4200" dirty="0" smtClean="0">
                <a:solidFill>
                  <a:srgbClr val="FF0000"/>
                </a:solidFill>
              </a:rPr>
              <a:t>0</a:t>
            </a:r>
            <a:r>
              <a:rPr lang="en-US" sz="4200" dirty="0" smtClean="0">
                <a:solidFill>
                  <a:srgbClr val="0000FF"/>
                </a:solidFill>
              </a:rPr>
              <a:t>1</a:t>
            </a:r>
            <a:r>
              <a:rPr lang="en-US" sz="4200" dirty="0" smtClean="0"/>
              <a:t> (First # to add)</a:t>
            </a:r>
            <a:br>
              <a:rPr lang="en-US" sz="4200" dirty="0" smtClean="0"/>
            </a:br>
            <a:r>
              <a:rPr lang="en-US" sz="4200" dirty="0" smtClean="0"/>
              <a:t>			+	</a:t>
            </a:r>
            <a:r>
              <a:rPr lang="en-US" sz="4200" dirty="0" smtClean="0">
                <a:solidFill>
                  <a:srgbClr val="FF0000"/>
                </a:solidFill>
              </a:rPr>
              <a:t>0</a:t>
            </a:r>
            <a:r>
              <a:rPr lang="en-US" sz="4200" dirty="0" smtClean="0">
                <a:solidFill>
                  <a:srgbClr val="0000FF"/>
                </a:solidFill>
              </a:rPr>
              <a:t>1</a:t>
            </a:r>
            <a:r>
              <a:rPr lang="en-US" sz="4200" dirty="0" smtClean="0"/>
              <a:t> (Second # add)</a:t>
            </a:r>
            <a:br>
              <a:rPr lang="en-US" sz="4200" dirty="0" smtClean="0"/>
            </a:br>
            <a:r>
              <a:rPr lang="en-US" sz="4200" dirty="0"/>
              <a:t>	</a:t>
            </a:r>
            <a:r>
              <a:rPr lang="en-US" sz="4200" dirty="0" smtClean="0"/>
              <a:t>			---</a:t>
            </a:r>
            <a:br>
              <a:rPr lang="en-US" sz="4200" dirty="0" smtClean="0"/>
            </a:br>
            <a:r>
              <a:rPr lang="en-US" sz="4200" dirty="0"/>
              <a:t>	</a:t>
            </a:r>
            <a:r>
              <a:rPr lang="en-US" sz="4200" dirty="0" smtClean="0"/>
              <a:t>			</a:t>
            </a:r>
            <a:r>
              <a:rPr lang="en-US" sz="4200" dirty="0" smtClean="0">
                <a:solidFill>
                  <a:srgbClr val="FF0000"/>
                </a:solidFill>
              </a:rPr>
              <a:t>1</a:t>
            </a:r>
            <a:r>
              <a:rPr lang="en-US" sz="4200" dirty="0" smtClean="0">
                <a:solidFill>
                  <a:srgbClr val="0000FF"/>
                </a:solidFill>
              </a:rPr>
              <a:t>0</a:t>
            </a:r>
            <a:r>
              <a:rPr lang="en-US" sz="4200" dirty="0" smtClean="0"/>
              <a:t/>
            </a:r>
            <a:br>
              <a:rPr lang="en-US" sz="4200" dirty="0" smtClean="0"/>
            </a:br>
            <a:r>
              <a:rPr lang="en-US" sz="4200" dirty="0"/>
              <a:t/>
            </a:r>
            <a:br>
              <a:rPr lang="en-US" sz="4200" dirty="0"/>
            </a:br>
            <a:r>
              <a:rPr lang="en-US" sz="4200" dirty="0" smtClean="0"/>
              <a:t>1 + 1 = 10 (carry the 1, leave the 0)</a:t>
            </a:r>
            <a:br>
              <a:rPr lang="en-US" sz="4200" dirty="0" smtClean="0"/>
            </a:br>
            <a:r>
              <a:rPr lang="en-US" sz="4200" dirty="0" smtClean="0">
                <a:solidFill>
                  <a:srgbClr val="FF0000"/>
                </a:solidFill>
              </a:rPr>
              <a:t>1</a:t>
            </a:r>
            <a:r>
              <a:rPr lang="en-US" sz="4200" dirty="0" smtClean="0"/>
              <a:t>+0+0 = 1</a:t>
            </a:r>
            <a:endParaRPr lang="en-US" sz="4200" dirty="0"/>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4200" dirty="0" smtClean="0"/>
              <a:t>BASE-2 Addition</a:t>
            </a:r>
            <a:br>
              <a:rPr lang="en-US" sz="4200" dirty="0" smtClean="0"/>
            </a:br>
            <a:r>
              <a:rPr lang="en-US" sz="2000" dirty="0" smtClean="0">
                <a:solidFill>
                  <a:schemeClr val="bg1"/>
                </a:solidFill>
                <a:latin typeface="Courier New"/>
                <a:cs typeface="Courier New"/>
              </a:rPr>
              <a:t/>
            </a:r>
            <a:br>
              <a:rPr lang="en-US" sz="2000" dirty="0" smtClean="0">
                <a:solidFill>
                  <a:schemeClr val="bg1"/>
                </a:solidFill>
                <a:latin typeface="Courier New"/>
                <a:cs typeface="Courier New"/>
              </a:rPr>
            </a:br>
            <a:r>
              <a:rPr lang="en-US" sz="2000" dirty="0" smtClean="0">
                <a:solidFill>
                  <a:schemeClr val="bg1"/>
                </a:solidFill>
                <a:latin typeface="Courier New"/>
                <a:cs typeface="Courier New"/>
              </a:rPr>
              <a:t>		</a:t>
            </a:r>
            <a:r>
              <a:rPr lang="en-US" sz="2000" dirty="0" smtClean="0">
                <a:latin typeface="Courier New"/>
                <a:cs typeface="Courier New"/>
              </a:rPr>
              <a:t>					</a:t>
            </a:r>
            <a:r>
              <a:rPr lang="en-US" sz="2000" b="1" dirty="0" smtClean="0">
                <a:latin typeface="Courier New"/>
                <a:cs typeface="Courier New"/>
              </a:rPr>
              <a:t>1 Byte</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 </a:t>
            </a:r>
            <a:r>
              <a:rPr lang="en-US" sz="2000" b="1" dirty="0" smtClean="0">
                <a:solidFill>
                  <a:srgbClr val="FF0000"/>
                </a:solidFill>
                <a:latin typeface="Courier New"/>
                <a:cs typeface="Courier New"/>
              </a:rPr>
              <a:t>Bit</a:t>
            </a:r>
            <a:r>
              <a:rPr lang="en-US" sz="2000" dirty="0" smtClean="0">
                <a:latin typeface="Courier New"/>
                <a:cs typeface="Courier New"/>
              </a:rPr>
              <a:t> | </a:t>
            </a:r>
            <a:r>
              <a:rPr lang="en-US" sz="2000" b="1" dirty="0" smtClean="0">
                <a:solidFill>
                  <a:srgbClr val="0000FF"/>
                </a:solidFill>
                <a:latin typeface="Courier New"/>
                <a:cs typeface="Courier New"/>
              </a:rPr>
              <a:t>Bit</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7</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6</a:t>
            </a:r>
            <a:r>
              <a:rPr lang="en-US" sz="2000" dirty="0" smtClean="0">
                <a:latin typeface="Courier New"/>
                <a:cs typeface="Courier New"/>
              </a:rPr>
              <a:t>	|	</a:t>
            </a:r>
            <a:r>
              <a:rPr lang="en-US" sz="2000" b="1" dirty="0" smtClean="0">
                <a:solidFill>
                  <a:srgbClr val="FF0000"/>
                </a:solidFill>
                <a:latin typeface="Courier New"/>
                <a:cs typeface="Courier New"/>
              </a:rPr>
              <a:t>5</a:t>
            </a:r>
            <a:r>
              <a:rPr lang="en-US" sz="2000" dirty="0" smtClean="0">
                <a:latin typeface="Courier New"/>
                <a:cs typeface="Courier New"/>
              </a:rPr>
              <a:t>	|	</a:t>
            </a:r>
            <a:r>
              <a:rPr lang="en-US" sz="2000" b="1" dirty="0" smtClean="0">
                <a:solidFill>
                  <a:srgbClr val="0000FF"/>
                </a:solidFill>
                <a:latin typeface="Courier New"/>
                <a:cs typeface="Courier New"/>
              </a:rPr>
              <a:t>4</a:t>
            </a:r>
            <a:r>
              <a:rPr lang="en-US" sz="2000" dirty="0" smtClean="0">
                <a:latin typeface="Courier New"/>
                <a:cs typeface="Courier New"/>
              </a:rPr>
              <a:t>	|	</a:t>
            </a:r>
            <a:r>
              <a:rPr lang="en-US" sz="2000" b="1" dirty="0" smtClean="0">
                <a:solidFill>
                  <a:srgbClr val="FF0000"/>
                </a:solidFill>
                <a:latin typeface="Courier New"/>
                <a:cs typeface="Courier New"/>
              </a:rPr>
              <a:t>3</a:t>
            </a:r>
            <a:r>
              <a:rPr lang="en-US" sz="2000" dirty="0" smtClean="0">
                <a:latin typeface="Courier New"/>
                <a:cs typeface="Courier New"/>
              </a:rPr>
              <a:t>	|	</a:t>
            </a:r>
            <a:r>
              <a:rPr lang="en-US" sz="2000" b="1" dirty="0" smtClean="0">
                <a:solidFill>
                  <a:srgbClr val="0000FF"/>
                </a:solidFill>
                <a:latin typeface="Courier New"/>
                <a:cs typeface="Courier New"/>
              </a:rPr>
              <a:t>2</a:t>
            </a:r>
            <a:r>
              <a:rPr lang="en-US" sz="2000" dirty="0" smtClean="0">
                <a:latin typeface="Courier New"/>
                <a:cs typeface="Courier New"/>
              </a:rPr>
              <a:t>	|	</a:t>
            </a:r>
            <a:r>
              <a:rPr lang="en-US" sz="2000" b="1" dirty="0" smtClean="0">
                <a:solidFill>
                  <a:srgbClr val="FF0000"/>
                </a:solidFill>
                <a:latin typeface="Courier New"/>
                <a:cs typeface="Courier New"/>
              </a:rPr>
              <a:t>1</a:t>
            </a:r>
            <a:r>
              <a:rPr lang="en-US" sz="2000" dirty="0" smtClean="0">
                <a:latin typeface="Courier New"/>
                <a:cs typeface="Courier New"/>
              </a:rPr>
              <a:t>	|  </a:t>
            </a:r>
            <a:r>
              <a:rPr lang="en-US" sz="2000" b="1" dirty="0" smtClean="0">
                <a:solidFill>
                  <a:srgbClr val="0000FF"/>
                </a:solidFill>
                <a:latin typeface="Courier New"/>
                <a:cs typeface="Courier New"/>
              </a:rPr>
              <a:t>0</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a:t>
            </a:r>
            <a:br>
              <a:rPr lang="en-US" sz="2000" dirty="0" smtClean="0">
                <a:solidFill>
                  <a:srgbClr val="000000"/>
                </a:solidFill>
                <a:latin typeface="Courier New"/>
                <a:cs typeface="Courier New"/>
              </a:rPr>
            </a:br>
            <a:r>
              <a:rPr lang="en-US" sz="2000" dirty="0" smtClean="0">
                <a:solidFill>
                  <a:srgbClr val="000000"/>
                </a:solidFill>
                <a:latin typeface="Courier New"/>
                <a:cs typeface="Courier New"/>
              </a:rPr>
              <a:t>|		|		|		|		|		|		|		|		|</a:t>
            </a:r>
            <a:r>
              <a:rPr lang="en-US" sz="2000" dirty="0">
                <a:solidFill>
                  <a:srgbClr val="000000"/>
                </a:solidFill>
                <a:latin typeface="Courier New"/>
                <a:cs typeface="Courier New"/>
              </a:rPr>
              <a:t/>
            </a:r>
            <a:br>
              <a:rPr lang="en-US" sz="2000" dirty="0">
                <a:solidFill>
                  <a:srgbClr val="000000"/>
                </a:solidFill>
                <a:latin typeface="Courier New"/>
                <a:cs typeface="Courier New"/>
              </a:rPr>
            </a:br>
            <a:r>
              <a:rPr lang="en-US" sz="2000" dirty="0" smtClean="0">
                <a:solidFill>
                  <a:srgbClr val="000000"/>
                </a:solidFill>
                <a:latin typeface="Courier New"/>
                <a:cs typeface="Courier New"/>
              </a:rPr>
              <a:t>| </a:t>
            </a:r>
            <a:r>
              <a:rPr lang="en-US" sz="2000" b="1" dirty="0" smtClean="0">
                <a:solidFill>
                  <a:srgbClr val="FF0000"/>
                </a:solidFill>
                <a:latin typeface="Courier New"/>
                <a:cs typeface="Courier New"/>
              </a:rPr>
              <a:t>B10</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 </a:t>
            </a:r>
            <a:r>
              <a:rPr lang="en-US" sz="2000" b="1" dirty="0" smtClean="0">
                <a:solidFill>
                  <a:srgbClr val="FF0000"/>
                </a:solidFill>
                <a:latin typeface="Courier New"/>
                <a:cs typeface="Courier New"/>
              </a:rPr>
              <a:t>B10</a:t>
            </a:r>
            <a:r>
              <a:rPr lang="en-US" sz="2000" dirty="0" smtClean="0">
                <a:latin typeface="Courier New"/>
                <a:cs typeface="Courier New"/>
              </a:rPr>
              <a:t> | </a:t>
            </a:r>
            <a:r>
              <a:rPr lang="en-US" sz="2000" b="1" dirty="0" smtClean="0">
                <a:solidFill>
                  <a:srgbClr val="0000FF"/>
                </a:solidFill>
                <a:latin typeface="Courier New"/>
                <a:cs typeface="Courier New"/>
              </a:rPr>
              <a:t>B10</a:t>
            </a:r>
            <a:r>
              <a:rPr lang="en-US" sz="2000" dirty="0" smtClean="0">
                <a:latin typeface="Courier New"/>
                <a:cs typeface="Courier New"/>
              </a:rPr>
              <a:t>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128</a:t>
            </a:r>
            <a:r>
              <a:rPr lang="en-US" sz="2000" dirty="0">
                <a:latin typeface="Courier New"/>
                <a:cs typeface="Courier New"/>
              </a:rPr>
              <a:t>	</a:t>
            </a:r>
            <a:r>
              <a:rPr lang="en-US" sz="2000" dirty="0" smtClean="0">
                <a:latin typeface="Courier New"/>
                <a:cs typeface="Courier New"/>
              </a:rPr>
              <a:t>| </a:t>
            </a:r>
            <a:r>
              <a:rPr lang="en-US" sz="2000" b="1" dirty="0" smtClean="0">
                <a:solidFill>
                  <a:srgbClr val="0000FF"/>
                </a:solidFill>
                <a:latin typeface="Courier New"/>
                <a:cs typeface="Courier New"/>
              </a:rPr>
              <a:t>064</a:t>
            </a:r>
            <a:r>
              <a:rPr lang="en-US" sz="2000" dirty="0" smtClean="0">
                <a:latin typeface="Courier New"/>
                <a:cs typeface="Courier New"/>
              </a:rPr>
              <a:t> | </a:t>
            </a:r>
            <a:r>
              <a:rPr lang="en-US" sz="2000" b="1" dirty="0" smtClean="0">
                <a:solidFill>
                  <a:srgbClr val="FF0000"/>
                </a:solidFill>
                <a:latin typeface="Courier New"/>
                <a:cs typeface="Courier New"/>
              </a:rPr>
              <a:t>032</a:t>
            </a:r>
            <a:r>
              <a:rPr lang="en-US" sz="2000" dirty="0" smtClean="0">
                <a:latin typeface="Courier New"/>
                <a:cs typeface="Courier New"/>
              </a:rPr>
              <a:t> | </a:t>
            </a:r>
            <a:r>
              <a:rPr lang="en-US" sz="2000" b="1" dirty="0" smtClean="0">
                <a:solidFill>
                  <a:srgbClr val="0000FF"/>
                </a:solidFill>
                <a:latin typeface="Courier New"/>
                <a:cs typeface="Courier New"/>
              </a:rPr>
              <a:t>016</a:t>
            </a:r>
            <a:r>
              <a:rPr lang="en-US" sz="2000" dirty="0" smtClean="0">
                <a:latin typeface="Courier New"/>
                <a:cs typeface="Courier New"/>
              </a:rPr>
              <a:t> | </a:t>
            </a:r>
            <a:r>
              <a:rPr lang="en-US" sz="2000" b="1" dirty="0" smtClean="0">
                <a:solidFill>
                  <a:srgbClr val="FF0000"/>
                </a:solidFill>
                <a:latin typeface="Courier New"/>
                <a:cs typeface="Courier New"/>
              </a:rPr>
              <a:t>008</a:t>
            </a:r>
            <a:r>
              <a:rPr lang="en-US" sz="2000" dirty="0" smtClean="0">
                <a:latin typeface="Courier New"/>
                <a:cs typeface="Courier New"/>
              </a:rPr>
              <a:t> | </a:t>
            </a:r>
            <a:r>
              <a:rPr lang="en-US" sz="2000" b="1" dirty="0" smtClean="0">
                <a:solidFill>
                  <a:srgbClr val="0000FF"/>
                </a:solidFill>
                <a:latin typeface="Courier New"/>
                <a:cs typeface="Courier New"/>
              </a:rPr>
              <a:t>004</a:t>
            </a:r>
            <a:r>
              <a:rPr lang="en-US" sz="2000" dirty="0" smtClean="0">
                <a:latin typeface="Courier New"/>
                <a:cs typeface="Courier New"/>
              </a:rPr>
              <a:t> | </a:t>
            </a:r>
            <a:r>
              <a:rPr lang="en-US" sz="2000" b="1" dirty="0" smtClean="0">
                <a:solidFill>
                  <a:srgbClr val="FF0000"/>
                </a:solidFill>
                <a:latin typeface="Courier New"/>
                <a:cs typeface="Courier New"/>
              </a:rPr>
              <a:t>002</a:t>
            </a:r>
            <a:r>
              <a:rPr lang="en-US" sz="2000" dirty="0" smtClean="0">
                <a:latin typeface="Courier New"/>
                <a:cs typeface="Courier New"/>
              </a:rPr>
              <a:t> | </a:t>
            </a:r>
            <a:r>
              <a:rPr lang="en-US" sz="2000" b="1" dirty="0" smtClean="0">
                <a:solidFill>
                  <a:srgbClr val="0000FF"/>
                </a:solidFill>
                <a:latin typeface="Courier New"/>
                <a:cs typeface="Courier New"/>
              </a:rPr>
              <a:t>001</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t>
            </a:r>
            <a:r>
              <a:rPr lang="en-US" sz="2000" dirty="0" smtClean="0">
                <a:solidFill>
                  <a:srgbClr val="000000"/>
                </a:solidFill>
                <a:latin typeface="Courier New"/>
                <a:cs typeface="Courier New"/>
              </a:rPr>
              <a:t>|		|		|		|		|		|		|		|</a:t>
            </a: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B02</a:t>
            </a:r>
            <a:r>
              <a:rPr lang="en-US" sz="2000" dirty="0">
                <a:solidFill>
                  <a:srgbClr val="000000"/>
                </a:solidFill>
                <a:latin typeface="Courier New"/>
                <a:cs typeface="Courier New"/>
              </a:rPr>
              <a:t>	</a:t>
            </a:r>
            <a:r>
              <a:rPr lang="en-US" sz="2000" dirty="0" smtClean="0">
                <a:solidFill>
                  <a:srgbClr val="000000"/>
                </a:solidFill>
                <a:latin typeface="Courier New"/>
                <a:cs typeface="Courier New"/>
              </a:rPr>
              <a:t>|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FF0000"/>
                </a:solidFill>
                <a:latin typeface="Courier New"/>
                <a:cs typeface="Courier New"/>
              </a:rPr>
              <a:t>B02</a:t>
            </a:r>
            <a:r>
              <a:rPr lang="en-US" sz="2000" dirty="0" smtClean="0">
                <a:solidFill>
                  <a:srgbClr val="000000"/>
                </a:solidFill>
                <a:latin typeface="Courier New"/>
                <a:cs typeface="Courier New"/>
              </a:rPr>
              <a:t> | </a:t>
            </a:r>
            <a:r>
              <a:rPr lang="en-US" sz="2000" b="1" dirty="0" smtClean="0">
                <a:solidFill>
                  <a:srgbClr val="0000FF"/>
                </a:solidFill>
                <a:latin typeface="Courier New"/>
                <a:cs typeface="Courier New"/>
              </a:rPr>
              <a:t>B02</a:t>
            </a:r>
            <a:r>
              <a:rPr lang="en-US" sz="2000" dirty="0">
                <a:latin typeface="Courier New"/>
                <a:cs typeface="Courier New"/>
              </a:rPr>
              <a:t>	</a:t>
            </a: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0	</a:t>
            </a:r>
            <a:r>
              <a:rPr lang="en-US" sz="2000" dirty="0" smtClean="0">
                <a:latin typeface="Courier New"/>
                <a:cs typeface="Courier New"/>
              </a:rPr>
              <a:t>	</a:t>
            </a:r>
            <a:r>
              <a:rPr lang="en-US" sz="2000" b="1" dirty="0" smtClean="0">
                <a:solidFill>
                  <a:srgbClr val="FF0000"/>
                </a:solidFill>
                <a:latin typeface="Courier New"/>
                <a:cs typeface="Courier New"/>
              </a:rPr>
              <a:t>0	</a:t>
            </a:r>
            <a:r>
              <a:rPr lang="en-US" sz="2000" dirty="0" smtClean="0">
                <a:latin typeface="Courier New"/>
                <a:cs typeface="Courier New"/>
              </a:rPr>
              <a:t>	</a:t>
            </a:r>
            <a:r>
              <a:rPr lang="en-US" sz="2000" b="1" dirty="0" smtClean="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b="1" dirty="0" smtClean="0">
                <a:latin typeface="Courier New"/>
                <a:cs typeface="Courier New"/>
              </a:rPr>
              <a:t>+</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smtClean="0">
                <a:solidFill>
                  <a:srgbClr val="0000FF"/>
                </a:solidFill>
                <a:latin typeface="Courier New"/>
                <a:cs typeface="Courier New"/>
              </a:rPr>
              <a:t>1</a:t>
            </a:r>
            <a:r>
              <a:rPr lang="en-US" sz="2000" b="1" dirty="0">
                <a:solidFill>
                  <a:srgbClr val="0000FF"/>
                </a:solidFill>
                <a:latin typeface="Courier New"/>
                <a:cs typeface="Courier New"/>
              </a:rPr>
              <a:t>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a:solidFill>
                  <a:srgbClr val="0000FF"/>
                </a:solidFill>
                <a:latin typeface="Courier New"/>
                <a:cs typeface="Courier New"/>
              </a:rPr>
              <a:t>1</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a:t>
            </a:r>
            <a:r>
              <a:rPr lang="en-US" sz="2000" dirty="0">
                <a:latin typeface="Courier New"/>
                <a:cs typeface="Courier New"/>
              </a:rPr>
              <a:t/>
            </a:r>
            <a:br>
              <a:rPr lang="en-US" sz="2000" dirty="0">
                <a:latin typeface="Courier New"/>
                <a:cs typeface="Courier New"/>
              </a:rPr>
            </a:b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a:solidFill>
                  <a:srgbClr val="FF0000"/>
                </a:solidFill>
                <a:latin typeface="Courier New"/>
                <a:cs typeface="Courier New"/>
              </a:rPr>
              <a:t>0	</a:t>
            </a:r>
            <a:r>
              <a:rPr lang="en-US" sz="2000" dirty="0">
                <a:latin typeface="Courier New"/>
                <a:cs typeface="Courier New"/>
              </a:rPr>
              <a:t>	</a:t>
            </a:r>
            <a:r>
              <a:rPr lang="en-US" sz="2000" b="1" dirty="0">
                <a:solidFill>
                  <a:srgbClr val="0000FF"/>
                </a:solidFill>
                <a:latin typeface="Courier New"/>
                <a:cs typeface="Courier New"/>
              </a:rPr>
              <a:t>0	</a:t>
            </a:r>
            <a:r>
              <a:rPr lang="en-US" sz="2000" dirty="0">
                <a:latin typeface="Courier New"/>
                <a:cs typeface="Courier New"/>
              </a:rPr>
              <a:t>	</a:t>
            </a:r>
            <a:r>
              <a:rPr lang="en-US" sz="2000" b="1" dirty="0" smtClean="0">
                <a:solidFill>
                  <a:srgbClr val="FF0000"/>
                </a:solidFill>
                <a:latin typeface="Courier New"/>
                <a:cs typeface="Courier New"/>
              </a:rPr>
              <a:t>1</a:t>
            </a:r>
            <a:r>
              <a:rPr lang="en-US" sz="2000" b="1" dirty="0">
                <a:solidFill>
                  <a:srgbClr val="FF0000"/>
                </a:solidFill>
                <a:latin typeface="Courier New"/>
                <a:cs typeface="Courier New"/>
              </a:rPr>
              <a:t>	</a:t>
            </a:r>
            <a:r>
              <a:rPr lang="en-US" sz="2000" dirty="0">
                <a:latin typeface="Courier New"/>
                <a:cs typeface="Courier New"/>
              </a:rPr>
              <a:t>	</a:t>
            </a:r>
            <a:r>
              <a:rPr lang="en-US" sz="2000" b="1" dirty="0" smtClean="0">
                <a:solidFill>
                  <a:srgbClr val="0000FF"/>
                </a:solidFill>
                <a:latin typeface="Courier New"/>
                <a:cs typeface="Courier New"/>
              </a:rPr>
              <a:t>0</a:t>
            </a:r>
            <a:r>
              <a:rPr lang="en-US" sz="2000" b="1" dirty="0">
                <a:solidFill>
                  <a:srgbClr val="0000FF"/>
                </a:solidFill>
                <a:latin typeface="Courier New"/>
                <a:cs typeface="Courier New"/>
              </a:rPr>
              <a:t>	</a:t>
            </a:r>
            <a:r>
              <a:rPr lang="en-US" sz="2000" dirty="0">
                <a:latin typeface="Courier New"/>
                <a:cs typeface="Courier New"/>
              </a:rPr>
              <a:t>	</a:t>
            </a:r>
            <a:r>
              <a:rPr lang="en-US" sz="2000" b="1" dirty="0" smtClean="0">
                <a:solidFill>
                  <a:srgbClr val="FF0000"/>
                </a:solidFill>
                <a:latin typeface="Courier New"/>
                <a:cs typeface="Courier New"/>
              </a:rPr>
              <a:t>0</a:t>
            </a:r>
            <a:r>
              <a:rPr lang="en-US" sz="2000" b="1" dirty="0">
                <a:solidFill>
                  <a:srgbClr val="FF0000"/>
                </a:solidFill>
                <a:latin typeface="Courier New"/>
                <a:cs typeface="Courier New"/>
              </a:rPr>
              <a:t>	</a:t>
            </a:r>
            <a:r>
              <a:rPr lang="en-US" sz="2000" dirty="0">
                <a:latin typeface="Courier New"/>
                <a:cs typeface="Courier New"/>
              </a:rPr>
              <a:t>	</a:t>
            </a:r>
            <a:r>
              <a:rPr lang="en-US" sz="2000" b="1" dirty="0" smtClean="0">
                <a:solidFill>
                  <a:srgbClr val="0000FF"/>
                </a:solidFill>
                <a:latin typeface="Courier New"/>
                <a:cs typeface="Courier New"/>
              </a:rPr>
              <a:t>0</a:t>
            </a:r>
            <a:r>
              <a:rPr lang="en-US" sz="2000" dirty="0">
                <a:latin typeface="Courier New"/>
                <a:cs typeface="Courier New"/>
              </a:rPr>
              <a:t/>
            </a:r>
            <a:br>
              <a:rPr lang="en-US" sz="2000" dirty="0">
                <a:latin typeface="Courier New"/>
                <a:cs typeface="Courier New"/>
              </a:rPr>
            </a:b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00008421 </a:t>
            </a:r>
            <a:r>
              <a:rPr lang="en-US" sz="2000" b="1" dirty="0">
                <a:latin typeface="Courier New"/>
                <a:cs typeface="Courier New"/>
              </a:rPr>
              <a:t>= </a:t>
            </a:r>
            <a:r>
              <a:rPr lang="en-US" sz="2000" b="1" dirty="0" smtClean="0">
                <a:latin typeface="Courier New"/>
                <a:cs typeface="Courier New"/>
              </a:rPr>
              <a:t>15 (BASE-10 aka “</a:t>
            </a:r>
            <a:r>
              <a:rPr lang="en-US" sz="2000" b="1" dirty="0">
                <a:latin typeface="Courier New"/>
                <a:cs typeface="Courier New"/>
              </a:rPr>
              <a:t>decimal</a:t>
            </a:r>
            <a:r>
              <a:rPr lang="en-US" sz="2000" b="1" dirty="0" smtClean="0">
                <a:latin typeface="Courier New"/>
                <a:cs typeface="Courier New"/>
              </a:rPr>
              <a:t>”)</a:t>
            </a:r>
            <a:r>
              <a:rPr lang="en-US" sz="2000" dirty="0" smtClean="0">
                <a:latin typeface="Courier New"/>
                <a:cs typeface="Courier New"/>
              </a:rPr>
              <a:t/>
            </a:r>
            <a:br>
              <a:rPr lang="en-US" sz="2000" dirty="0" smtClean="0">
                <a:latin typeface="Courier New"/>
                <a:cs typeface="Courier New"/>
              </a:rPr>
            </a:br>
            <a:r>
              <a:rPr lang="en-US" sz="2000" b="1" dirty="0" smtClean="0">
                <a:latin typeface="Courier New"/>
                <a:cs typeface="Courier New"/>
              </a:rPr>
              <a:t>00001000 = 15 (BASE-2 aka “binary”)</a:t>
            </a:r>
            <a:endParaRPr lang="en-US" sz="2000" b="1" dirty="0">
              <a:latin typeface="Courier New"/>
              <a:cs typeface="Courier New"/>
            </a:endParaRPr>
          </a:p>
        </p:txBody>
      </p:sp>
    </p:spTree>
    <p:extLst>
      <p:ext uri="{BB962C8B-B14F-4D97-AF65-F5344CB8AC3E}">
        <p14:creationId xmlns:p14="http://schemas.microsoft.com/office/powerpoint/2010/main" val="156392051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fr-FR" sz="1800" dirty="0"/>
              <a:t/>
            </a:r>
            <a:br>
              <a:rPr lang="fr-FR" sz="1800" dirty="0"/>
            </a:br>
            <a:r>
              <a:rPr lang="fr-FR" sz="1800" dirty="0" smtClean="0"/>
              <a:t>Contents of [Data </a:t>
            </a:r>
            <a:r>
              <a:rPr lang="fr-FR" sz="1800" dirty="0"/>
              <a:t>Growth Chart - Raw </a:t>
            </a:r>
            <a:r>
              <a:rPr lang="fr-FR" sz="1800" dirty="0" smtClean="0"/>
              <a:t>Data.png]</a:t>
            </a:r>
            <a:br>
              <a:rPr lang="fr-FR" sz="1800" dirty="0" smtClean="0"/>
            </a:br>
            <a:r>
              <a:rPr lang="fr-FR" sz="1800" dirty="0"/>
              <a:t>A</a:t>
            </a:r>
            <a:r>
              <a:rPr lang="fr-FR" sz="1800" dirty="0" smtClean="0"/>
              <a:t>s represented inside a text-only document (i.e. </a:t>
            </a:r>
            <a:r>
              <a:rPr lang="fr-FR" sz="1800" dirty="0" smtClean="0">
                <a:solidFill>
                  <a:srgbClr val="FF0000"/>
                </a:solidFill>
              </a:rPr>
              <a:t>ASCII</a:t>
            </a:r>
            <a:r>
              <a:rPr lang="fr-FR" sz="1800" dirty="0" smtClean="0"/>
              <a:t> Format)…</a:t>
            </a:r>
            <a:br>
              <a:rPr lang="fr-FR" sz="1800" dirty="0" smtClean="0"/>
            </a:br>
            <a:r>
              <a:rPr lang="fr-FR" sz="1800" dirty="0"/>
              <a:t/>
            </a:r>
            <a:br>
              <a:rPr lang="fr-FR" sz="1800" dirty="0"/>
            </a:br>
            <a:r>
              <a:rPr lang="fr-FR" sz="1800" dirty="0" smtClean="0"/>
              <a:t/>
            </a:r>
            <a:br>
              <a:rPr lang="fr-FR" sz="1800" dirty="0" smtClean="0"/>
            </a:br>
            <a:r>
              <a:rPr lang="fr-FR" sz="1800" dirty="0"/>
              <a:t/>
            </a:r>
            <a:br>
              <a:rPr lang="fr-FR" sz="1800" dirty="0"/>
            </a:br>
            <a:r>
              <a:rPr lang="fr-FR" sz="1800" dirty="0"/>
              <a:t/>
            </a:r>
            <a:br>
              <a:rPr lang="fr-FR" sz="1800" dirty="0"/>
            </a:br>
            <a:r>
              <a:rPr lang="fr-FR" sz="1800" dirty="0"/>
              <a:t>âPNG</a:t>
            </a:r>
            <a:r>
              <a:rPr lang="fr-FR" sz="1800" dirty="0" smtClean="0"/>
              <a:t/>
            </a:r>
            <a:br>
              <a:rPr lang="fr-FR" sz="1800" dirty="0" smtClean="0"/>
            </a:br>
            <a:r>
              <a:rPr lang="fr-FR" sz="1800" dirty="0" smtClean="0"/>
              <a:t>@R®1ë˙vvV‡_€∑</a:t>
            </a:r>
            <a:r>
              <a:rPr lang="fr-FR" sz="1800" dirty="0" err="1" smtClean="0"/>
              <a:t>Qòn</a:t>
            </a:r>
            <a:r>
              <a:rPr lang="fr-FR" sz="1800" dirty="0" smtClean="0"/>
              <a:t>√“;≤˛</a:t>
            </a:r>
            <a:r>
              <a:rPr lang="fr-FR" sz="1800" dirty="0" err="1" smtClean="0"/>
              <a:t>ïÌ</a:t>
            </a:r>
            <a:r>
              <a:rPr lang="fr-FR" sz="1800" dirty="0" smtClean="0"/>
              <a:t>ˇ~¿‰ÎC</a:t>
            </a:r>
            <a:r>
              <a:rPr lang="tr-TR" sz="1800" dirty="0" smtClean="0"/>
              <a:t>Ü9‹7(</a:t>
            </a:r>
            <a:r>
              <a:rPr lang="fr-FR" sz="1800" dirty="0" smtClean="0"/>
              <a:t>®∫›</a:t>
            </a:r>
            <a:r>
              <a:rPr lang="fr-FR" sz="1800" dirty="0" err="1" smtClean="0"/>
              <a:t>Ç</a:t>
            </a:r>
            <a:r>
              <a:rPr lang="fr-FR" sz="1800" dirty="0" smtClean="0"/>
              <a:t>:†'– </a:t>
            </a:r>
            <a:r>
              <a:rPr lang="fr-FR" sz="1800" dirty="0" err="1" smtClean="0"/>
              <a:t>ÙöÜ</a:t>
            </a:r>
            <a:r>
              <a:rPr lang="fr-FR" sz="1800" dirty="0" smtClean="0"/>
              <a:t>†/–</a:t>
            </a:r>
            <a:r>
              <a:rPr lang="fr-FR" sz="1800" dirty="0" err="1" smtClean="0"/>
              <a:t>â†C</a:t>
            </a:r>
            <a:r>
              <a:rPr lang="fr-FR" sz="1800" dirty="0" smtClean="0"/>
              <a:t>∞ </a:t>
            </a:r>
            <a:r>
              <a:rPr lang="fr-FR" sz="1800" dirty="0" err="1" smtClean="0"/>
              <a:t>xdÑ,B</a:t>
            </a:r>
            <a:r>
              <a:rPr lang="fr-FR" sz="1800" dirty="0" smtClean="0"/>
              <a:t/>
            </a:r>
            <a:br>
              <a:rPr lang="fr-FR" sz="1800" dirty="0" smtClean="0"/>
            </a:br>
            <a:r>
              <a:rPr lang="fr-FR" sz="1800" dirty="0" smtClean="0"/>
              <a:t>°è∞D8!ˆ </a:t>
            </a:r>
            <a:r>
              <a:rPr lang="fr-FR" sz="1800" dirty="0" err="1" smtClean="0"/>
              <a:t>QàdƒaD</a:t>
            </a:r>
            <a:r>
              <a:rPr lang="fr-FR" sz="1800" dirty="0" smtClean="0"/>
              <a:t>¢</a:t>
            </a:r>
            <a:r>
              <a:rPr lang="fr-FR" sz="1800" dirty="0" err="1" smtClean="0"/>
              <a:t>Qâ∏ähFt</a:t>
            </a:r>
            <a:r>
              <a:rPr lang="fr-FR" sz="1800" dirty="0" smtClean="0"/>
              <a:t> </a:t>
            </a:r>
            <a:r>
              <a:rPr lang="fr-FR" sz="1800" dirty="0" err="1" smtClean="0"/>
              <a:t>û"FSàEƒ</a:t>
            </a:r>
            <a:r>
              <a:rPr lang="fr-FR" sz="1800" dirty="0" smtClean="0"/>
              <a:t>* ÒH6$7ß˜•O°/•o¶¢ˇ»@À ¬†</a:t>
            </a:r>
            <a:r>
              <a:rPr lang="fr-FR" sz="1800" dirty="0" err="1" smtClean="0"/>
              <a:t>œ</a:t>
            </a:r>
            <a:r>
              <a:rPr lang="fr-FR" sz="1800" dirty="0" smtClean="0"/>
              <a:t>‡…</a:t>
            </a:r>
            <a:r>
              <a:rPr lang="fr-FR" sz="1800" dirty="0" err="1" smtClean="0"/>
              <a:t>êÃP</a:t>
            </a:r>
            <a:r>
              <a:rPr lang="fr-FR" sz="1800" dirty="0" smtClean="0"/>
              <a:t>»–»–œ∞ƒHÀHf4d§0`,eº≈8∆∏ </a:t>
            </a:r>
            <a:r>
              <a:rPr lang="fr-FR" sz="1800" dirty="0" err="1" smtClean="0"/>
              <a:t>Ddíg≤e</a:t>
            </a:r>
            <a:r>
              <a:rPr lang="fr-FR" sz="1800" dirty="0" smtClean="0"/>
              <a:t/>
            </a:r>
            <a:br>
              <a:rPr lang="fr-FR" sz="1800" dirty="0" smtClean="0"/>
            </a:br>
            <a:r>
              <a:rPr lang="fr-FR" sz="1800" dirty="0" smtClean="0"/>
              <a:t>c:¡</a:t>
            </a:r>
            <a:r>
              <a:rPr lang="fr-FR" sz="1800" dirty="0" err="1" smtClean="0"/>
              <a:t>tÖÈ</a:t>
            </a:r>
            <a:r>
              <a:rPr lang="fr-FR" sz="1800" dirty="0" smtClean="0"/>
              <a:t>	”;f,3ôŸòŸó˘0ÛyÊ˚Ã≥D$QàhH§/ÁX0,¢,Ê,¡,ô,◊X˙XñYôYïX]XYKYÔ∞N±!</a:t>
            </a:r>
            <a:r>
              <a:rPr lang="fr-FR" sz="1800" dirty="0" err="1" smtClean="0"/>
              <a:t>Ÿ»lÊl°lŸl</a:t>
            </a:r>
            <a:r>
              <a:rPr lang="fr-FR" sz="1800" dirty="0" smtClean="0"/>
              <a:t/>
            </a:r>
            <a:br>
              <a:rPr lang="fr-FR" sz="1800" dirty="0" smtClean="0"/>
            </a:br>
            <a:r>
              <a:rPr lang="fr-FR" sz="1800" dirty="0" smtClean="0"/>
              <a:t>l£lÏºÏ˙Ï~Ï«ŸkŸáÿ◊8∏9Ù8¸828Í8F8688ç9C8s9orN</a:t>
            </a:r>
            <a:endParaRPr lang="en-US" sz="1800" dirty="0"/>
          </a:p>
        </p:txBody>
      </p:sp>
    </p:spTree>
    <p:extLst>
      <p:ext uri="{BB962C8B-B14F-4D97-AF65-F5344CB8AC3E}">
        <p14:creationId xmlns:p14="http://schemas.microsoft.com/office/powerpoint/2010/main" val="104145104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3200" dirty="0" smtClean="0">
                <a:solidFill>
                  <a:srgbClr val="FF0000"/>
                </a:solidFill>
              </a:rPr>
              <a:t>ASCII</a:t>
            </a:r>
            <a:r>
              <a:rPr lang="en-US" sz="3200" dirty="0" smtClean="0"/>
              <a:t/>
            </a:r>
            <a:br>
              <a:rPr lang="en-US" sz="3200" dirty="0" smtClean="0"/>
            </a:br>
            <a:r>
              <a:rPr lang="en-US" sz="3200" dirty="0" smtClean="0"/>
              <a:t>/</a:t>
            </a:r>
            <a:r>
              <a:rPr lang="en-US" sz="3200" dirty="0"/>
              <a:t>ˈaskē/</a:t>
            </a:r>
            <a:br>
              <a:rPr lang="en-US" sz="3200" dirty="0"/>
            </a:br>
            <a:r>
              <a:rPr lang="en-US" sz="3200" dirty="0"/>
              <a:t>Abbreviation</a:t>
            </a:r>
            <a:br>
              <a:rPr lang="en-US" sz="3200" dirty="0"/>
            </a:br>
            <a:r>
              <a:rPr lang="en-US" sz="3200" dirty="0">
                <a:solidFill>
                  <a:srgbClr val="FF0000"/>
                </a:solidFill>
              </a:rPr>
              <a:t>A</a:t>
            </a:r>
            <a:r>
              <a:rPr lang="en-US" sz="3200" dirty="0"/>
              <a:t>merican </a:t>
            </a:r>
            <a:r>
              <a:rPr lang="en-US" sz="3200" dirty="0">
                <a:solidFill>
                  <a:srgbClr val="FF0000"/>
                </a:solidFill>
              </a:rPr>
              <a:t>S</a:t>
            </a:r>
            <a:r>
              <a:rPr lang="en-US" sz="3200" dirty="0"/>
              <a:t>tandard </a:t>
            </a:r>
            <a:r>
              <a:rPr lang="en-US" sz="3200" dirty="0">
                <a:solidFill>
                  <a:srgbClr val="FF0000"/>
                </a:solidFill>
              </a:rPr>
              <a:t>C</a:t>
            </a:r>
            <a:r>
              <a:rPr lang="en-US" sz="3200" dirty="0"/>
              <a:t>ode for </a:t>
            </a:r>
            <a:r>
              <a:rPr lang="en-US" sz="3200" dirty="0">
                <a:solidFill>
                  <a:srgbClr val="FF0000"/>
                </a:solidFill>
              </a:rPr>
              <a:t>I</a:t>
            </a:r>
            <a:r>
              <a:rPr lang="en-US" sz="3200" dirty="0"/>
              <a:t>nformation </a:t>
            </a:r>
            <a:r>
              <a:rPr lang="en-US" sz="3200" dirty="0">
                <a:solidFill>
                  <a:srgbClr val="FF0000"/>
                </a:solidFill>
              </a:rPr>
              <a:t>I</a:t>
            </a:r>
            <a:r>
              <a:rPr lang="en-US" sz="3200" dirty="0"/>
              <a:t>nterchange, a set of digital codes widely used as a standard format in the transfer of text...</a:t>
            </a:r>
          </a:p>
        </p:txBody>
      </p:sp>
    </p:spTree>
    <p:extLst>
      <p:ext uri="{BB962C8B-B14F-4D97-AF65-F5344CB8AC3E}">
        <p14:creationId xmlns:p14="http://schemas.microsoft.com/office/powerpoint/2010/main" val="119075994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fr-FR" sz="4000" dirty="0"/>
              <a:t>âPNG </a:t>
            </a:r>
            <a:r>
              <a:rPr lang="fr-FR" sz="4000" dirty="0" smtClean="0"/>
              <a:t>= 4 bytes of </a:t>
            </a:r>
            <a:r>
              <a:rPr lang="fr-FR" sz="4000" dirty="0" smtClean="0"/>
              <a:t>data</a:t>
            </a:r>
            <a:br>
              <a:rPr lang="fr-FR" sz="4000" dirty="0" smtClean="0"/>
            </a:br>
            <a:r>
              <a:rPr lang="fr-FR" sz="4000" dirty="0"/>
              <a:t/>
            </a:r>
            <a:br>
              <a:rPr lang="fr-FR" sz="4000" dirty="0"/>
            </a:br>
            <a:r>
              <a:rPr lang="fr-FR" sz="4000" dirty="0" smtClean="0"/>
              <a:t>32 1s and 0s…</a:t>
            </a:r>
            <a:r>
              <a:rPr lang="fr-FR" sz="4000" dirty="0" smtClean="0"/>
              <a:t> </a:t>
            </a:r>
            <a:endParaRPr lang="en-US" sz="4200" dirty="0"/>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r>
              <a:rPr lang="en-US" sz="4200" dirty="0">
                <a:hlinkClick r:id="rId2"/>
              </a:rPr>
              <a:t>http://www.ascii-code.com</a:t>
            </a:r>
            <a:r>
              <a:rPr lang="en-US" sz="4200" dirty="0" smtClean="0">
                <a:hlinkClick r:id="rId2"/>
              </a:rPr>
              <a:t>/</a:t>
            </a:r>
            <a:endParaRPr lang="en-US" sz="4200" dirty="0"/>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1000" b="1" dirty="0" smtClean="0"/>
              <a:t/>
            </a:r>
            <a:br>
              <a:rPr lang="en-US" sz="1000" b="1" dirty="0" smtClean="0"/>
            </a:br>
            <a:r>
              <a:rPr lang="en-US" sz="1000" b="1" dirty="0"/>
              <a:t/>
            </a:r>
            <a:br>
              <a:rPr lang="en-US" sz="1000" b="1" dirty="0"/>
            </a:br>
            <a:r>
              <a:rPr lang="en-US" sz="1000" b="1" dirty="0" smtClean="0"/>
              <a:t>DEC</a:t>
            </a:r>
            <a:r>
              <a:rPr lang="en-US" sz="1000" dirty="0" smtClean="0"/>
              <a:t>	</a:t>
            </a:r>
            <a:r>
              <a:rPr lang="en-US" sz="1000" b="1" dirty="0" smtClean="0"/>
              <a:t>OCT</a:t>
            </a:r>
            <a:r>
              <a:rPr lang="en-US" sz="1000" dirty="0"/>
              <a:t>	</a:t>
            </a:r>
            <a:r>
              <a:rPr lang="en-US" sz="1000" b="1" dirty="0" smtClean="0"/>
              <a:t>HEX</a:t>
            </a:r>
            <a:r>
              <a:rPr lang="en-US" sz="1000" dirty="0"/>
              <a:t>	</a:t>
            </a:r>
            <a:r>
              <a:rPr lang="en-US" sz="1000" b="1" dirty="0" smtClean="0"/>
              <a:t>BIN</a:t>
            </a:r>
            <a:r>
              <a:rPr lang="en-US" sz="1000" dirty="0"/>
              <a:t>	</a:t>
            </a:r>
            <a:r>
              <a:rPr lang="en-US" sz="1000" dirty="0" smtClean="0"/>
              <a:t>	</a:t>
            </a:r>
            <a:r>
              <a:rPr lang="en-US" sz="1000" b="1" dirty="0" smtClean="0"/>
              <a:t>Symbol</a:t>
            </a:r>
            <a:r>
              <a:rPr lang="en-US" sz="1000" dirty="0" smtClean="0"/>
              <a:t>		</a:t>
            </a:r>
            <a:r>
              <a:rPr lang="en-US" sz="1000" b="1" dirty="0" smtClean="0"/>
              <a:t>HTML Number</a:t>
            </a:r>
            <a:r>
              <a:rPr lang="en-US" sz="1000" dirty="0"/>
              <a:t>	</a:t>
            </a:r>
            <a:r>
              <a:rPr lang="en-US" sz="1000" b="1" dirty="0" smtClean="0"/>
              <a:t>HTML Name</a:t>
            </a:r>
            <a:r>
              <a:rPr lang="en-US" sz="1000" dirty="0"/>
              <a:t>	</a:t>
            </a:r>
            <a:r>
              <a:rPr lang="en-US" sz="1000" b="1" dirty="0" smtClean="0"/>
              <a:t>Description</a:t>
            </a:r>
            <a:r>
              <a:rPr lang="en-US" sz="1000" dirty="0" smtClean="0"/>
              <a:t/>
            </a:r>
            <a:br>
              <a:rPr lang="en-US" sz="1000" dirty="0" smtClean="0"/>
            </a:br>
            <a:r>
              <a:rPr lang="en-US" sz="1000" dirty="0" smtClean="0"/>
              <a:t>226</a:t>
            </a:r>
            <a:r>
              <a:rPr lang="en-US" sz="1000" dirty="0"/>
              <a:t>	342	E2	11100010	â	</a:t>
            </a:r>
            <a:r>
              <a:rPr lang="en-US" sz="1000" dirty="0" smtClean="0"/>
              <a:t>	&amp;</a:t>
            </a:r>
            <a:r>
              <a:rPr lang="en-US" sz="1000" dirty="0"/>
              <a:t>#226</a:t>
            </a:r>
            <a:r>
              <a:rPr lang="en-US" sz="1000" dirty="0" smtClean="0"/>
              <a:t>;		&amp;</a:t>
            </a:r>
            <a:r>
              <a:rPr lang="en-US" sz="1000" dirty="0"/>
              <a:t>acirc</a:t>
            </a:r>
            <a:r>
              <a:rPr lang="en-US" sz="1000" dirty="0" smtClean="0"/>
              <a:t>;		Latin </a:t>
            </a:r>
            <a:r>
              <a:rPr lang="en-US" sz="1000" dirty="0"/>
              <a:t>small letter a with </a:t>
            </a:r>
            <a:r>
              <a:rPr lang="en-US" sz="1000" dirty="0" smtClean="0"/>
              <a:t>circumflex</a:t>
            </a:r>
            <a:br>
              <a:rPr lang="en-US" sz="1000" dirty="0" smtClean="0"/>
            </a:br>
            <a:r>
              <a:rPr lang="it-IT" sz="1000" dirty="0"/>
              <a:t>80	120	50	01010000	P	</a:t>
            </a:r>
            <a:r>
              <a:rPr lang="it-IT" sz="1000" dirty="0" smtClean="0"/>
              <a:t>	&amp;</a:t>
            </a:r>
            <a:r>
              <a:rPr lang="it-IT" sz="1000" dirty="0"/>
              <a:t>#80;	 	</a:t>
            </a:r>
            <a:r>
              <a:rPr lang="it-IT" sz="1000" dirty="0" smtClean="0"/>
              <a:t>		Uppercase </a:t>
            </a:r>
            <a:r>
              <a:rPr lang="it-IT" sz="1000" dirty="0"/>
              <a:t>P</a:t>
            </a:r>
            <a:br>
              <a:rPr lang="it-IT" sz="1000" dirty="0"/>
            </a:br>
            <a:r>
              <a:rPr lang="it-IT" sz="1000" dirty="0"/>
              <a:t>78	116	4E	01001110	N	</a:t>
            </a:r>
            <a:r>
              <a:rPr lang="it-IT" sz="1000" dirty="0" smtClean="0"/>
              <a:t>	&amp;</a:t>
            </a:r>
            <a:r>
              <a:rPr lang="it-IT" sz="1000" dirty="0"/>
              <a:t>#78;	 	</a:t>
            </a:r>
            <a:r>
              <a:rPr lang="it-IT" sz="1000" dirty="0" smtClean="0"/>
              <a:t>		Uppercase </a:t>
            </a:r>
            <a:r>
              <a:rPr lang="it-IT" sz="1000" dirty="0"/>
              <a:t>N</a:t>
            </a:r>
            <a:br>
              <a:rPr lang="it-IT" sz="1000" dirty="0"/>
            </a:br>
            <a:r>
              <a:rPr lang="it-IT" sz="1000" dirty="0"/>
              <a:t>71	107	47	01000111	G	</a:t>
            </a:r>
            <a:r>
              <a:rPr lang="it-IT" sz="1000" dirty="0" smtClean="0"/>
              <a:t>	&amp;</a:t>
            </a:r>
            <a:r>
              <a:rPr lang="it-IT" sz="1000" dirty="0"/>
              <a:t>#71;	 	</a:t>
            </a:r>
            <a:r>
              <a:rPr lang="it-IT" sz="1000" dirty="0" smtClean="0"/>
              <a:t>		Uppercase G</a:t>
            </a:r>
            <a:endParaRPr lang="en-US" sz="1000" dirty="0"/>
          </a:p>
        </p:txBody>
      </p:sp>
      <p:pic>
        <p:nvPicPr>
          <p:cNvPr id="4" name="Picture 3" descr="ASCII 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16478"/>
            <a:ext cx="9144000" cy="1514838"/>
          </a:xfrm>
          <a:prstGeom prst="rect">
            <a:avLst/>
          </a:prstGeom>
        </p:spPr>
      </p:pic>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it-IT" sz="1600" dirty="0" smtClean="0">
                <a:latin typeface="Courier New"/>
                <a:cs typeface="Courier New"/>
              </a:rPr>
              <a:t>		 ----------------------------------------------</a:t>
            </a:r>
            <a:br>
              <a:rPr lang="it-IT" sz="1600" dirty="0" smtClean="0">
                <a:latin typeface="Courier New"/>
                <a:cs typeface="Courier New"/>
              </a:rPr>
            </a:br>
            <a:r>
              <a:rPr lang="it-IT" sz="1600" dirty="0">
                <a:latin typeface="Courier New"/>
                <a:cs typeface="Courier New"/>
              </a:rPr>
              <a:t>	</a:t>
            </a:r>
            <a:r>
              <a:rPr lang="it-IT" sz="1600" dirty="0" smtClean="0">
                <a:latin typeface="Courier New"/>
                <a:cs typeface="Courier New"/>
              </a:rPr>
              <a:t>	 |	  â		 |	 </a:t>
            </a:r>
            <a:r>
              <a:rPr lang="it-IT" sz="1600" dirty="0">
                <a:latin typeface="Courier New"/>
                <a:cs typeface="Courier New"/>
              </a:rPr>
              <a:t> </a:t>
            </a:r>
            <a:r>
              <a:rPr lang="it-IT" sz="1600" dirty="0" smtClean="0">
                <a:latin typeface="Courier New"/>
                <a:cs typeface="Courier New"/>
              </a:rPr>
              <a:t> P	 |	   N	 |</a:t>
            </a:r>
            <a:r>
              <a:rPr lang="it-IT" sz="1600" dirty="0">
                <a:latin typeface="Courier New"/>
                <a:cs typeface="Courier New"/>
              </a:rPr>
              <a:t>	</a:t>
            </a:r>
            <a:r>
              <a:rPr lang="it-IT" sz="1600" dirty="0" smtClean="0">
                <a:latin typeface="Courier New"/>
                <a:cs typeface="Courier New"/>
              </a:rPr>
              <a:t>   G	 |</a:t>
            </a:r>
            <a:br>
              <a:rPr lang="it-IT" sz="1600" dirty="0" smtClean="0">
                <a:latin typeface="Courier New"/>
                <a:cs typeface="Courier New"/>
              </a:rPr>
            </a:br>
            <a:r>
              <a:rPr lang="it-IT" sz="1600" dirty="0" smtClean="0">
                <a:latin typeface="Courier New"/>
                <a:cs typeface="Courier New"/>
              </a:rPr>
              <a:t>âPNG =	 | </a:t>
            </a:r>
            <a:r>
              <a:rPr lang="en-US" sz="1600" dirty="0" smtClean="0">
                <a:latin typeface="Courier New"/>
                <a:cs typeface="Courier New"/>
              </a:rPr>
              <a:t>11100010	 | </a:t>
            </a:r>
            <a:r>
              <a:rPr lang="it-IT" sz="1600" dirty="0" smtClean="0">
                <a:latin typeface="Courier New"/>
                <a:cs typeface="Courier New"/>
              </a:rPr>
              <a:t>01010000	 | 01001110	 | 01000111	 |</a:t>
            </a:r>
            <a:br>
              <a:rPr lang="it-IT" sz="1600" dirty="0" smtClean="0">
                <a:latin typeface="Courier New"/>
                <a:cs typeface="Courier New"/>
              </a:rPr>
            </a:br>
            <a:r>
              <a:rPr lang="it-IT" sz="1600" dirty="0">
                <a:latin typeface="Courier New"/>
                <a:cs typeface="Courier New"/>
              </a:rPr>
              <a:t>		 ----------------------------------------------</a:t>
            </a:r>
            <a:r>
              <a:rPr lang="it-IT" sz="1600" dirty="0" smtClean="0">
                <a:latin typeface="Courier New"/>
                <a:cs typeface="Courier New"/>
              </a:rPr>
              <a:t/>
            </a:r>
            <a:br>
              <a:rPr lang="it-IT" sz="1600" dirty="0" smtClean="0">
                <a:latin typeface="Courier New"/>
                <a:cs typeface="Courier New"/>
              </a:rPr>
            </a:br>
            <a:r>
              <a:rPr lang="it-IT" sz="2400" dirty="0">
                <a:latin typeface="Courier New"/>
                <a:cs typeface="Courier New"/>
              </a:rPr>
              <a:t/>
            </a:r>
            <a:br>
              <a:rPr lang="it-IT" sz="2400" dirty="0">
                <a:latin typeface="Courier New"/>
                <a:cs typeface="Courier New"/>
              </a:rPr>
            </a:br>
            <a:r>
              <a:rPr lang="it-IT" sz="2400" dirty="0" smtClean="0">
                <a:latin typeface="Courier New"/>
                <a:cs typeface="Courier New"/>
              </a:rPr>
              <a:t>â = </a:t>
            </a:r>
            <a:r>
              <a:rPr lang="en-US" sz="2400" dirty="0" smtClean="0">
                <a:latin typeface="Courier New"/>
                <a:cs typeface="Courier New"/>
              </a:rPr>
              <a:t>11100010</a:t>
            </a:r>
            <a:r>
              <a:rPr lang="it-IT" sz="2400" dirty="0" smtClean="0">
                <a:latin typeface="Courier New"/>
                <a:cs typeface="Courier New"/>
              </a:rPr>
              <a:t> (BASE-2 aka “</a:t>
            </a:r>
            <a:r>
              <a:rPr lang="it-IT" sz="2400" dirty="0">
                <a:latin typeface="Courier New"/>
                <a:cs typeface="Courier New"/>
              </a:rPr>
              <a:t>b</a:t>
            </a:r>
            <a:r>
              <a:rPr lang="it-IT" sz="2400" dirty="0" smtClean="0">
                <a:latin typeface="Courier New"/>
                <a:cs typeface="Courier New"/>
              </a:rPr>
              <a:t>inary”)</a:t>
            </a:r>
            <a:br>
              <a:rPr lang="it-IT" sz="2400" dirty="0" smtClean="0">
                <a:latin typeface="Courier New"/>
                <a:cs typeface="Courier New"/>
              </a:rPr>
            </a:br>
            <a:r>
              <a:rPr lang="it-IT" sz="2400" dirty="0" smtClean="0">
                <a:latin typeface="Courier New"/>
                <a:cs typeface="Courier New"/>
              </a:rPr>
              <a:t>P = 01010000</a:t>
            </a:r>
            <a:r>
              <a:rPr lang="it-IT" sz="2400" dirty="0">
                <a:latin typeface="Courier New"/>
                <a:cs typeface="Courier New"/>
              </a:rPr>
              <a:t> (BASE-2 aka “binary”)</a:t>
            </a:r>
            <a:r>
              <a:rPr lang="it-IT" sz="2400" dirty="0" smtClean="0">
                <a:latin typeface="Courier New"/>
                <a:cs typeface="Courier New"/>
              </a:rPr>
              <a:t/>
            </a:r>
            <a:br>
              <a:rPr lang="it-IT" sz="2400" dirty="0" smtClean="0">
                <a:latin typeface="Courier New"/>
                <a:cs typeface="Courier New"/>
              </a:rPr>
            </a:br>
            <a:r>
              <a:rPr lang="it-IT" sz="2400" dirty="0" smtClean="0">
                <a:latin typeface="Courier New"/>
                <a:cs typeface="Courier New"/>
              </a:rPr>
              <a:t>N = 01001110</a:t>
            </a:r>
            <a:r>
              <a:rPr lang="it-IT" sz="2400" dirty="0">
                <a:latin typeface="Courier New"/>
                <a:cs typeface="Courier New"/>
              </a:rPr>
              <a:t> (BASE-2 aka “binary”)</a:t>
            </a:r>
            <a:r>
              <a:rPr lang="it-IT" sz="2400" dirty="0" smtClean="0">
                <a:latin typeface="Courier New"/>
                <a:cs typeface="Courier New"/>
              </a:rPr>
              <a:t/>
            </a:r>
            <a:br>
              <a:rPr lang="it-IT" sz="2400" dirty="0" smtClean="0">
                <a:latin typeface="Courier New"/>
                <a:cs typeface="Courier New"/>
              </a:rPr>
            </a:br>
            <a:r>
              <a:rPr lang="it-IT" sz="2400" dirty="0" smtClean="0">
                <a:latin typeface="Courier New"/>
                <a:cs typeface="Courier New"/>
              </a:rPr>
              <a:t>G = 01000111 </a:t>
            </a:r>
            <a:r>
              <a:rPr lang="it-IT" sz="2400" dirty="0">
                <a:latin typeface="Courier New"/>
                <a:cs typeface="Courier New"/>
              </a:rPr>
              <a:t>(BASE-2 aka “binary”</a:t>
            </a:r>
            <a:r>
              <a:rPr lang="it-IT" sz="2400" dirty="0" smtClean="0">
                <a:latin typeface="Courier New"/>
                <a:cs typeface="Courier New"/>
              </a:rPr>
              <a:t>)</a:t>
            </a:r>
            <a:br>
              <a:rPr lang="it-IT" sz="2400" dirty="0" smtClean="0">
                <a:latin typeface="Courier New"/>
                <a:cs typeface="Courier New"/>
              </a:rPr>
            </a:br>
            <a:r>
              <a:rPr lang="it-IT" sz="2400" dirty="0">
                <a:latin typeface="Courier New"/>
                <a:cs typeface="Courier New"/>
              </a:rPr>
              <a:t/>
            </a:r>
            <a:br>
              <a:rPr lang="it-IT" sz="2400" dirty="0">
                <a:latin typeface="Courier New"/>
                <a:cs typeface="Courier New"/>
              </a:rPr>
            </a:br>
            <a:r>
              <a:rPr lang="it-IT" sz="2400" dirty="0">
                <a:latin typeface="Courier New"/>
                <a:cs typeface="Courier New"/>
              </a:rPr>
              <a:t>â = </a:t>
            </a:r>
            <a:r>
              <a:rPr lang="en-US" sz="2400" dirty="0" smtClean="0">
                <a:latin typeface="Courier New"/>
                <a:cs typeface="Courier New"/>
              </a:rPr>
              <a:t>226</a:t>
            </a:r>
            <a:r>
              <a:rPr lang="it-IT" sz="2400" dirty="0" smtClean="0">
                <a:latin typeface="Courier New"/>
                <a:cs typeface="Courier New"/>
              </a:rPr>
              <a:t> </a:t>
            </a:r>
            <a:r>
              <a:rPr lang="it-IT" sz="2400" dirty="0">
                <a:latin typeface="Courier New"/>
                <a:cs typeface="Courier New"/>
              </a:rPr>
              <a:t>(BASE</a:t>
            </a:r>
            <a:r>
              <a:rPr lang="it-IT" sz="2400" dirty="0" smtClean="0">
                <a:latin typeface="Courier New"/>
                <a:cs typeface="Courier New"/>
              </a:rPr>
              <a:t>-10 </a:t>
            </a:r>
            <a:r>
              <a:rPr lang="it-IT" sz="2400" dirty="0">
                <a:latin typeface="Courier New"/>
                <a:cs typeface="Courier New"/>
              </a:rPr>
              <a:t>aka </a:t>
            </a:r>
            <a:r>
              <a:rPr lang="it-IT" sz="2400" dirty="0" smtClean="0">
                <a:latin typeface="Courier New"/>
                <a:cs typeface="Courier New"/>
              </a:rPr>
              <a:t>“decimal”</a:t>
            </a:r>
            <a:r>
              <a:rPr lang="it-IT" sz="2400" dirty="0">
                <a:latin typeface="Courier New"/>
                <a:cs typeface="Courier New"/>
              </a:rPr>
              <a:t>)</a:t>
            </a:r>
            <a:br>
              <a:rPr lang="it-IT" sz="2400" dirty="0">
                <a:latin typeface="Courier New"/>
                <a:cs typeface="Courier New"/>
              </a:rPr>
            </a:br>
            <a:r>
              <a:rPr lang="it-IT" sz="2400" dirty="0">
                <a:latin typeface="Courier New"/>
                <a:cs typeface="Courier New"/>
              </a:rPr>
              <a:t>P = </a:t>
            </a:r>
            <a:r>
              <a:rPr lang="it-IT" sz="2400" dirty="0" smtClean="0">
                <a:latin typeface="Courier New"/>
                <a:cs typeface="Courier New"/>
              </a:rPr>
              <a:t> 80 </a:t>
            </a:r>
            <a:r>
              <a:rPr lang="it-IT" sz="2400" dirty="0">
                <a:latin typeface="Courier New"/>
                <a:cs typeface="Courier New"/>
              </a:rPr>
              <a:t>(BASE</a:t>
            </a:r>
            <a:r>
              <a:rPr lang="it-IT" sz="2400" dirty="0" smtClean="0">
                <a:latin typeface="Courier New"/>
                <a:cs typeface="Courier New"/>
              </a:rPr>
              <a:t>-10 </a:t>
            </a:r>
            <a:r>
              <a:rPr lang="it-IT" sz="2400" dirty="0">
                <a:latin typeface="Courier New"/>
                <a:cs typeface="Courier New"/>
              </a:rPr>
              <a:t>aka </a:t>
            </a:r>
            <a:r>
              <a:rPr lang="it-IT" sz="2400" dirty="0" smtClean="0">
                <a:latin typeface="Courier New"/>
                <a:cs typeface="Courier New"/>
              </a:rPr>
              <a:t>“</a:t>
            </a:r>
            <a:r>
              <a:rPr lang="it-IT" sz="2400" dirty="0">
                <a:latin typeface="Courier New"/>
                <a:cs typeface="Courier New"/>
              </a:rPr>
              <a:t>decimal</a:t>
            </a:r>
            <a:r>
              <a:rPr lang="it-IT" sz="2400" dirty="0" smtClean="0">
                <a:latin typeface="Courier New"/>
                <a:cs typeface="Courier New"/>
              </a:rPr>
              <a:t>”</a:t>
            </a:r>
            <a:r>
              <a:rPr lang="it-IT" sz="2400" dirty="0">
                <a:latin typeface="Courier New"/>
                <a:cs typeface="Courier New"/>
              </a:rPr>
              <a:t>)</a:t>
            </a:r>
            <a:br>
              <a:rPr lang="it-IT" sz="2400" dirty="0">
                <a:latin typeface="Courier New"/>
                <a:cs typeface="Courier New"/>
              </a:rPr>
            </a:br>
            <a:r>
              <a:rPr lang="it-IT" sz="2400" dirty="0">
                <a:latin typeface="Courier New"/>
                <a:cs typeface="Courier New"/>
              </a:rPr>
              <a:t>N = </a:t>
            </a:r>
            <a:r>
              <a:rPr lang="it-IT" sz="2400" dirty="0" smtClean="0">
                <a:latin typeface="Courier New"/>
                <a:cs typeface="Courier New"/>
              </a:rPr>
              <a:t> 78 </a:t>
            </a:r>
            <a:r>
              <a:rPr lang="it-IT" sz="2400" dirty="0">
                <a:latin typeface="Courier New"/>
                <a:cs typeface="Courier New"/>
              </a:rPr>
              <a:t>(BASE</a:t>
            </a:r>
            <a:r>
              <a:rPr lang="it-IT" sz="2400" dirty="0" smtClean="0">
                <a:latin typeface="Courier New"/>
                <a:cs typeface="Courier New"/>
              </a:rPr>
              <a:t>-10 </a:t>
            </a:r>
            <a:r>
              <a:rPr lang="it-IT" sz="2400" dirty="0">
                <a:latin typeface="Courier New"/>
                <a:cs typeface="Courier New"/>
              </a:rPr>
              <a:t>aka </a:t>
            </a:r>
            <a:r>
              <a:rPr lang="it-IT" sz="2400" dirty="0" smtClean="0">
                <a:latin typeface="Courier New"/>
                <a:cs typeface="Courier New"/>
              </a:rPr>
              <a:t>“</a:t>
            </a:r>
            <a:r>
              <a:rPr lang="it-IT" sz="2400" dirty="0">
                <a:latin typeface="Courier New"/>
                <a:cs typeface="Courier New"/>
              </a:rPr>
              <a:t>decimal</a:t>
            </a:r>
            <a:r>
              <a:rPr lang="it-IT" sz="2400" dirty="0" smtClean="0">
                <a:latin typeface="Courier New"/>
                <a:cs typeface="Courier New"/>
              </a:rPr>
              <a:t>”</a:t>
            </a:r>
            <a:r>
              <a:rPr lang="it-IT" sz="2400" dirty="0">
                <a:latin typeface="Courier New"/>
                <a:cs typeface="Courier New"/>
              </a:rPr>
              <a:t>)</a:t>
            </a:r>
            <a:br>
              <a:rPr lang="it-IT" sz="2400" dirty="0">
                <a:latin typeface="Courier New"/>
                <a:cs typeface="Courier New"/>
              </a:rPr>
            </a:br>
            <a:r>
              <a:rPr lang="it-IT" sz="2400" dirty="0">
                <a:latin typeface="Courier New"/>
                <a:cs typeface="Courier New"/>
              </a:rPr>
              <a:t>G = </a:t>
            </a:r>
            <a:r>
              <a:rPr lang="it-IT" sz="2400" dirty="0" smtClean="0">
                <a:latin typeface="Courier New"/>
                <a:cs typeface="Courier New"/>
              </a:rPr>
              <a:t> 71 </a:t>
            </a:r>
            <a:r>
              <a:rPr lang="it-IT" sz="2400" dirty="0">
                <a:latin typeface="Courier New"/>
                <a:cs typeface="Courier New"/>
              </a:rPr>
              <a:t>(BASE</a:t>
            </a:r>
            <a:r>
              <a:rPr lang="it-IT" sz="2400" dirty="0" smtClean="0">
                <a:latin typeface="Courier New"/>
                <a:cs typeface="Courier New"/>
              </a:rPr>
              <a:t>-10 </a:t>
            </a:r>
            <a:r>
              <a:rPr lang="it-IT" sz="2400" dirty="0">
                <a:latin typeface="Courier New"/>
                <a:cs typeface="Courier New"/>
              </a:rPr>
              <a:t>aka </a:t>
            </a:r>
            <a:r>
              <a:rPr lang="it-IT" sz="2400" dirty="0" smtClean="0">
                <a:latin typeface="Courier New"/>
                <a:cs typeface="Courier New"/>
              </a:rPr>
              <a:t>“</a:t>
            </a:r>
            <a:r>
              <a:rPr lang="it-IT" sz="2400" dirty="0">
                <a:latin typeface="Courier New"/>
                <a:cs typeface="Courier New"/>
              </a:rPr>
              <a:t>decimal</a:t>
            </a:r>
            <a:r>
              <a:rPr lang="it-IT" sz="2400" dirty="0" smtClean="0">
                <a:latin typeface="Courier New"/>
                <a:cs typeface="Courier New"/>
              </a:rPr>
              <a:t>”</a:t>
            </a:r>
            <a:r>
              <a:rPr lang="it-IT" sz="2400" dirty="0">
                <a:latin typeface="Courier New"/>
                <a:cs typeface="Courier New"/>
              </a:rPr>
              <a:t>)</a:t>
            </a:r>
            <a:br>
              <a:rPr lang="it-IT" sz="2400" dirty="0">
                <a:latin typeface="Courier New"/>
                <a:cs typeface="Courier New"/>
              </a:rPr>
            </a:br>
            <a:endParaRPr lang="en-US" sz="2400" dirty="0">
              <a:latin typeface="Courier New"/>
              <a:cs typeface="Courier New"/>
            </a:endParaRPr>
          </a:p>
        </p:txBody>
      </p:sp>
    </p:spTree>
    <p:extLst>
      <p:ext uri="{BB962C8B-B14F-4D97-AF65-F5344CB8AC3E}">
        <p14:creationId xmlns:p14="http://schemas.microsoft.com/office/powerpoint/2010/main" val="21873987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2800" dirty="0" smtClean="0"/>
              <a:t>storage </a:t>
            </a:r>
            <a:r>
              <a:rPr lang="en-US" sz="2800" dirty="0"/>
              <a:t>block</a:t>
            </a:r>
            <a:br>
              <a:rPr lang="en-US" sz="2800" dirty="0"/>
            </a:br>
            <a:r>
              <a:rPr lang="en-US" sz="2800" dirty="0" smtClean="0">
                <a:hlinkClick r:id="rId2"/>
              </a:rPr>
              <a:t>https</a:t>
            </a:r>
            <a:r>
              <a:rPr lang="en-US" sz="2800" dirty="0">
                <a:hlinkClick r:id="rId2"/>
              </a:rPr>
              <a:t>://en.wikipedia.org/wiki/</a:t>
            </a:r>
            <a:r>
              <a:rPr lang="en-US" sz="2800" dirty="0" smtClean="0">
                <a:hlinkClick r:id="rId2"/>
              </a:rPr>
              <a:t>Storage_block</a:t>
            </a:r>
            <a:r>
              <a:rPr lang="en-US" sz="2800" dirty="0"/>
              <a:t/>
            </a:r>
            <a:br>
              <a:rPr lang="en-US" sz="2800" dirty="0"/>
            </a:br>
            <a:r>
              <a:rPr lang="en-US" sz="2800" dirty="0"/>
              <a:t/>
            </a:r>
            <a:br>
              <a:rPr lang="en-US" sz="2800" dirty="0"/>
            </a:br>
            <a:r>
              <a:rPr lang="en-US" sz="2800" dirty="0"/>
              <a:t>A storage block is a physical sector on the surface of a disk or diskette. It is the smallest unit of transference between the main memory and a given disk drive.</a:t>
            </a:r>
            <a:br>
              <a:rPr lang="en-US" sz="2800" dirty="0"/>
            </a:br>
            <a:r>
              <a:rPr lang="en-US" sz="2800" dirty="0"/>
              <a:t/>
            </a:r>
            <a:br>
              <a:rPr lang="en-US" sz="2800" dirty="0"/>
            </a:br>
            <a:endParaRPr lang="en-US" sz="2800" dirty="0"/>
          </a:p>
        </p:txBody>
      </p:sp>
    </p:spTree>
    <p:extLst>
      <p:ext uri="{BB962C8B-B14F-4D97-AF65-F5344CB8AC3E}">
        <p14:creationId xmlns:p14="http://schemas.microsoft.com/office/powerpoint/2010/main" val="238761459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Blue Pill or Red Pill - The Matrix (1999).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57250"/>
            <a:ext cx="9144000" cy="5143500"/>
          </a:xfrm>
          <a:prstGeom prst="rect">
            <a:avLst/>
          </a:prstGeom>
        </p:spPr>
      </p:pic>
    </p:spTree>
    <p:extLst>
      <p:ext uri="{BB962C8B-B14F-4D97-AF65-F5344CB8AC3E}">
        <p14:creationId xmlns:p14="http://schemas.microsoft.com/office/powerpoint/2010/main" val="1594639039"/>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2400" dirty="0" smtClean="0"/>
              <a:t>block </a:t>
            </a:r>
            <a:r>
              <a:rPr lang="en-US" sz="2400" dirty="0"/>
              <a:t>(data storage)</a:t>
            </a:r>
            <a:br>
              <a:rPr lang="en-US" sz="2400" dirty="0"/>
            </a:br>
            <a:r>
              <a:rPr lang="en-US" sz="2400" dirty="0" smtClean="0">
                <a:hlinkClick r:id="rId2"/>
              </a:rPr>
              <a:t>https</a:t>
            </a:r>
            <a:r>
              <a:rPr lang="en-US" sz="2400" dirty="0">
                <a:hlinkClick r:id="rId2"/>
              </a:rPr>
              <a:t>://en.wikipedia.org/wiki/Block_(data_storage)</a:t>
            </a:r>
            <a:br>
              <a:rPr lang="en-US" sz="2400" dirty="0">
                <a:hlinkClick r:id="rId2"/>
              </a:rPr>
            </a:br>
            <a:r>
              <a:rPr lang="en-US" sz="2400" dirty="0"/>
              <a:t/>
            </a:r>
            <a:br>
              <a:rPr lang="en-US" sz="2400" dirty="0"/>
            </a:br>
            <a:r>
              <a:rPr lang="en-US" sz="2400" dirty="0"/>
              <a:t>In computing (specifically data transmission and data storage), a block is a sequence of bytes or bits, having a nominal length (a block size). Data thus structured are said to be blocked. The process of putting data into blocks is called blocking. Blocking is used to facilitate the handling of the data-stream by the computer program receiving the data. Blocked data is normally read a whole block at a time.</a:t>
            </a:r>
          </a:p>
        </p:txBody>
      </p:sp>
    </p:spTree>
    <p:extLst>
      <p:ext uri="{BB962C8B-B14F-4D97-AF65-F5344CB8AC3E}">
        <p14:creationId xmlns:p14="http://schemas.microsoft.com/office/powerpoint/2010/main" val="85177121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1600" dirty="0"/>
              <a:t>i</a:t>
            </a:r>
            <a:r>
              <a:rPr lang="en-US" sz="1600" dirty="0" smtClean="0"/>
              <a:t>node</a:t>
            </a:r>
            <a:r>
              <a:rPr lang="en-US" sz="1600" dirty="0"/>
              <a:t/>
            </a:r>
            <a:br>
              <a:rPr lang="en-US" sz="1600" dirty="0"/>
            </a:br>
            <a:r>
              <a:rPr lang="en-US" sz="1600" dirty="0" smtClean="0">
                <a:hlinkClick r:id="rId2"/>
              </a:rPr>
              <a:t>https</a:t>
            </a:r>
            <a:r>
              <a:rPr lang="en-US" sz="1600" dirty="0">
                <a:hlinkClick r:id="rId2"/>
              </a:rPr>
              <a:t>://en.wikipedia.org/wiki/Inode</a:t>
            </a:r>
            <a:br>
              <a:rPr lang="en-US" sz="1600" dirty="0">
                <a:hlinkClick r:id="rId2"/>
              </a:rPr>
            </a:br>
            <a:r>
              <a:rPr lang="en-US" sz="1600" dirty="0"/>
              <a:t/>
            </a:r>
            <a:br>
              <a:rPr lang="en-US" sz="1600" dirty="0"/>
            </a:br>
            <a:r>
              <a:rPr lang="en-US" sz="1600" dirty="0"/>
              <a:t>In computing, an inode (index node) is a data structure found in many Unix file systems. Each inode stores all the information about a file system object (file, device node, socket, pipe, etc.), except data content and file name.</a:t>
            </a:r>
            <a:br>
              <a:rPr lang="en-US" sz="1600" dirty="0"/>
            </a:br>
            <a:r>
              <a:rPr lang="en-US" sz="1600" dirty="0"/>
              <a:t/>
            </a:r>
            <a:br>
              <a:rPr lang="en-US" sz="1600" dirty="0"/>
            </a:br>
            <a:r>
              <a:rPr lang="en-US" sz="1600" dirty="0"/>
              <a:t>A file system relies on data structures about the files, beside the file content. The former is called metadata—data that describes data. Each file is associated with an inode, which is identified by an integer number, often referred to as an i-number or inode number.</a:t>
            </a:r>
            <a:br>
              <a:rPr lang="en-US" sz="1600" dirty="0"/>
            </a:br>
            <a:r>
              <a:rPr lang="en-US" sz="1600" dirty="0"/>
              <a:t/>
            </a:r>
            <a:br>
              <a:rPr lang="en-US" sz="1600" dirty="0"/>
            </a:br>
            <a:r>
              <a:rPr lang="en-US" sz="1600" dirty="0"/>
              <a:t>Inodes store information about files and directories (folders), such as file ownership, access mode (read, write, execute permissions), and file type. On many types of file system implementations, the maximum number of inodes is fixed at file system creation, limiting the maximum number of files the file system can hold. A typical allocation heuristic for inodes in a file system is one percent of total size.</a:t>
            </a:r>
            <a:br>
              <a:rPr lang="en-US" sz="1600" dirty="0"/>
            </a:br>
            <a:r>
              <a:rPr lang="en-US" sz="1600" dirty="0"/>
              <a:t/>
            </a:r>
            <a:br>
              <a:rPr lang="en-US" sz="1600" dirty="0"/>
            </a:br>
            <a:r>
              <a:rPr lang="en-US" sz="1600" dirty="0"/>
              <a:t>The inode number indexes a table of inodes in a known location on the device; from the inode number, the file system driver portion of the kernel can access the contents of the inode, including the location of the file allowing access to the file.</a:t>
            </a:r>
          </a:p>
        </p:txBody>
      </p:sp>
    </p:spTree>
    <p:extLst>
      <p:ext uri="{BB962C8B-B14F-4D97-AF65-F5344CB8AC3E}">
        <p14:creationId xmlns:p14="http://schemas.microsoft.com/office/powerpoint/2010/main" val="1589289588"/>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ector 59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50346"/>
            <a:ext cx="9144000" cy="2957309"/>
          </a:xfrm>
          <a:prstGeom prst="rect">
            <a:avLst/>
          </a:prstGeom>
        </p:spPr>
      </p:pic>
      <p:sp>
        <p:nvSpPr>
          <p:cNvPr id="4" name="TextBox 3"/>
          <p:cNvSpPr txBox="1"/>
          <p:nvPr/>
        </p:nvSpPr>
        <p:spPr>
          <a:xfrm>
            <a:off x="3113708" y="581462"/>
            <a:ext cx="2916584" cy="584776"/>
          </a:xfrm>
          <a:prstGeom prst="rect">
            <a:avLst/>
          </a:prstGeom>
          <a:noFill/>
        </p:spPr>
        <p:txBody>
          <a:bodyPr wrap="none" rtlCol="0">
            <a:spAutoFit/>
          </a:bodyPr>
          <a:lstStyle/>
          <a:p>
            <a:r>
              <a:rPr lang="en-US" sz="3200" b="1" u="sng" dirty="0" smtClean="0"/>
              <a:t>Your Hard Drive</a:t>
            </a:r>
            <a:endParaRPr lang="en-US" sz="3200" b="1" u="sng" dirty="0"/>
          </a:p>
        </p:txBody>
      </p:sp>
    </p:spTree>
    <p:extLst>
      <p:ext uri="{BB962C8B-B14F-4D97-AF65-F5344CB8AC3E}">
        <p14:creationId xmlns:p14="http://schemas.microsoft.com/office/powerpoint/2010/main" val="158928958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endParaRPr lang="en-US" sz="1600" dirty="0"/>
          </a:p>
        </p:txBody>
      </p:sp>
    </p:spTree>
    <p:extLst>
      <p:ext uri="{BB962C8B-B14F-4D97-AF65-F5344CB8AC3E}">
        <p14:creationId xmlns:p14="http://schemas.microsoft.com/office/powerpoint/2010/main" val="158928958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2400" dirty="0" smtClean="0">
                <a:solidFill>
                  <a:srgbClr val="0000FF"/>
                </a:solidFill>
              </a:rPr>
              <a:t>Blue Pill</a:t>
            </a:r>
            <a:r>
              <a:rPr lang="en-US" sz="2400" dirty="0" smtClean="0"/>
              <a:t> or </a:t>
            </a:r>
            <a:r>
              <a:rPr lang="en-US" sz="2400" dirty="0" smtClean="0">
                <a:solidFill>
                  <a:srgbClr val="FF0000"/>
                </a:solidFill>
              </a:rPr>
              <a:t>Red Pill</a:t>
            </a:r>
            <a:r>
              <a:rPr lang="en-US" sz="2400" dirty="0" smtClean="0"/>
              <a:t>?</a:t>
            </a:r>
            <a:br>
              <a:rPr lang="en-US" sz="2400" dirty="0" smtClean="0"/>
            </a:br>
            <a:r>
              <a:rPr lang="en-US" sz="2400" dirty="0" smtClean="0"/>
              <a:t>The Matrix (1999)</a:t>
            </a:r>
            <a:br>
              <a:rPr lang="en-US" sz="2400" dirty="0" smtClean="0"/>
            </a:br>
            <a:r>
              <a:rPr lang="en-US" sz="2400" dirty="0" smtClean="0"/>
              <a:t/>
            </a:r>
            <a:br>
              <a:rPr lang="en-US" sz="2400" dirty="0" smtClean="0"/>
            </a:br>
            <a:r>
              <a:rPr lang="en-US" sz="2400" dirty="0" smtClean="0"/>
              <a:t>MORPHEUS</a:t>
            </a:r>
            <a:br>
              <a:rPr lang="en-US" sz="2400" dirty="0" smtClean="0"/>
            </a:br>
            <a:r>
              <a:rPr lang="en-US" sz="2400" dirty="0" smtClean="0"/>
              <a:t>Let me tell you why you're here.</a:t>
            </a:r>
            <a:br>
              <a:rPr lang="en-US" sz="2400" dirty="0" smtClean="0"/>
            </a:br>
            <a:r>
              <a:rPr lang="en-US" sz="2400" dirty="0" smtClean="0"/>
              <a:t>You're here because you know something.</a:t>
            </a:r>
            <a:br>
              <a:rPr lang="en-US" sz="2400" dirty="0" smtClean="0"/>
            </a:br>
            <a:r>
              <a:rPr lang="en-US" sz="2400" dirty="0" smtClean="0"/>
              <a:t>What you know, you can't explain,</a:t>
            </a:r>
            <a:br>
              <a:rPr lang="en-US" sz="2400" dirty="0" smtClean="0"/>
            </a:br>
            <a:r>
              <a:rPr lang="en-US" sz="2400" dirty="0" smtClean="0"/>
              <a:t>But you feel it.</a:t>
            </a:r>
            <a:br>
              <a:rPr lang="en-US" sz="2400" dirty="0" smtClean="0"/>
            </a:br>
            <a:r>
              <a:rPr lang="en-US" sz="2400" dirty="0" smtClean="0"/>
              <a:t>You've felt it your entire life.</a:t>
            </a:r>
            <a:br>
              <a:rPr lang="en-US" sz="2400" dirty="0" smtClean="0"/>
            </a:br>
            <a:r>
              <a:rPr lang="en-US" sz="2400" dirty="0" smtClean="0"/>
              <a:t>That there's something wrong with the world.</a:t>
            </a:r>
            <a:br>
              <a:rPr lang="en-US" sz="2400" dirty="0" smtClean="0"/>
            </a:br>
            <a:r>
              <a:rPr lang="en-US" sz="2400" dirty="0" smtClean="0"/>
              <a:t>You don't know what it is, but it's there,</a:t>
            </a:r>
            <a:br>
              <a:rPr lang="en-US" sz="2400" dirty="0" smtClean="0"/>
            </a:br>
            <a:r>
              <a:rPr lang="en-US" sz="2400" dirty="0" smtClean="0"/>
              <a:t>Like a splinter in your mind, driving you mad.</a:t>
            </a:r>
            <a:br>
              <a:rPr lang="en-US" sz="2400" dirty="0" smtClean="0"/>
            </a:br>
            <a:r>
              <a:rPr lang="en-US" sz="2400" dirty="0" smtClean="0"/>
              <a:t>It is this feeling that has brought you to me.</a:t>
            </a:r>
            <a:br>
              <a:rPr lang="en-US" sz="2400" dirty="0" smtClean="0"/>
            </a:br>
            <a:r>
              <a:rPr lang="en-US" sz="2400" dirty="0" smtClean="0"/>
              <a:t>Do you know what I'm talking about?</a:t>
            </a:r>
            <a:br>
              <a:rPr lang="en-US" sz="2400" dirty="0" smtClean="0"/>
            </a:br>
            <a:r>
              <a:rPr lang="en-US" sz="2400" dirty="0" smtClean="0"/>
              <a:t/>
            </a:r>
            <a:br>
              <a:rPr lang="en-US" sz="2400" dirty="0" smtClean="0"/>
            </a:br>
            <a:r>
              <a:rPr lang="en-US" sz="2400" dirty="0" smtClean="0"/>
              <a:t>NEO</a:t>
            </a:r>
            <a:br>
              <a:rPr lang="en-US" sz="2400" dirty="0" smtClean="0"/>
            </a:br>
            <a:r>
              <a:rPr lang="en-US" sz="2400" dirty="0" smtClean="0"/>
              <a:t>The matrix?</a:t>
            </a:r>
            <a:endParaRPr lang="en-US" sz="2400" dirty="0"/>
          </a:p>
        </p:txBody>
      </p:sp>
    </p:spTree>
    <p:extLst>
      <p:ext uri="{BB962C8B-B14F-4D97-AF65-F5344CB8AC3E}">
        <p14:creationId xmlns:p14="http://schemas.microsoft.com/office/powerpoint/2010/main" val="93513361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2400" dirty="0" smtClean="0"/>
              <a:t>MORPHEUS</a:t>
            </a:r>
            <a:br>
              <a:rPr lang="en-US" sz="2400" dirty="0" smtClean="0"/>
            </a:br>
            <a:r>
              <a:rPr lang="en-US" sz="2400" dirty="0" smtClean="0"/>
              <a:t>Do you want to know what it is?</a:t>
            </a:r>
            <a:br>
              <a:rPr lang="en-US" sz="2400" dirty="0" smtClean="0"/>
            </a:br>
            <a:r>
              <a:rPr lang="en-US" sz="2400" dirty="0" smtClean="0"/>
              <a:t>The matrix is everywhere.</a:t>
            </a:r>
            <a:br>
              <a:rPr lang="en-US" sz="2400" dirty="0" smtClean="0"/>
            </a:br>
            <a:r>
              <a:rPr lang="en-US" sz="2400" dirty="0" smtClean="0"/>
              <a:t>It is all around us.</a:t>
            </a:r>
            <a:br>
              <a:rPr lang="en-US" sz="2400" dirty="0" smtClean="0"/>
            </a:br>
            <a:r>
              <a:rPr lang="en-US" sz="2400" dirty="0" smtClean="0"/>
              <a:t>Even now, in this very room.</a:t>
            </a:r>
            <a:br>
              <a:rPr lang="en-US" sz="2400" dirty="0" smtClean="0"/>
            </a:br>
            <a:r>
              <a:rPr lang="en-US" sz="2400" dirty="0" smtClean="0"/>
              <a:t>You can see it when you look out your window</a:t>
            </a:r>
            <a:br>
              <a:rPr lang="en-US" sz="2400" dirty="0" smtClean="0"/>
            </a:br>
            <a:r>
              <a:rPr lang="en-US" sz="2400" dirty="0" smtClean="0"/>
              <a:t>Or when you turn on your television.</a:t>
            </a:r>
            <a:br>
              <a:rPr lang="en-US" sz="2400" dirty="0" smtClean="0"/>
            </a:br>
            <a:r>
              <a:rPr lang="en-US" sz="2400" dirty="0" smtClean="0"/>
              <a:t>You can feel it when you go to work...</a:t>
            </a:r>
            <a:br>
              <a:rPr lang="en-US" sz="2400" dirty="0" smtClean="0"/>
            </a:br>
            <a:r>
              <a:rPr lang="en-US" sz="2400" dirty="0" smtClean="0"/>
              <a:t>When you go to church...</a:t>
            </a:r>
            <a:br>
              <a:rPr lang="en-US" sz="2400" dirty="0" smtClean="0"/>
            </a:br>
            <a:r>
              <a:rPr lang="en-US" sz="2400" dirty="0" smtClean="0"/>
              <a:t>When you pay your taxes.</a:t>
            </a:r>
            <a:br>
              <a:rPr lang="en-US" sz="2400" dirty="0" smtClean="0"/>
            </a:br>
            <a:r>
              <a:rPr lang="en-US" sz="2400" dirty="0" smtClean="0"/>
              <a:t>It is the world that has been pulled over your eyes</a:t>
            </a:r>
            <a:br>
              <a:rPr lang="en-US" sz="2400" dirty="0" smtClean="0"/>
            </a:br>
            <a:r>
              <a:rPr lang="en-US" sz="2400" dirty="0" smtClean="0"/>
              <a:t>To blind you from the truth.</a:t>
            </a:r>
            <a:br>
              <a:rPr lang="en-US" sz="2400" dirty="0" smtClean="0"/>
            </a:br>
            <a:r>
              <a:rPr lang="en-US" sz="2400" dirty="0" smtClean="0"/>
              <a:t/>
            </a:r>
            <a:br>
              <a:rPr lang="en-US" sz="2400" dirty="0" smtClean="0"/>
            </a:br>
            <a:r>
              <a:rPr lang="en-US" sz="2400" dirty="0" smtClean="0"/>
              <a:t>NEO</a:t>
            </a:r>
            <a:br>
              <a:rPr lang="en-US" sz="2400" dirty="0" smtClean="0"/>
            </a:br>
            <a:r>
              <a:rPr lang="en-US" sz="2400" dirty="0" smtClean="0"/>
              <a:t>What truth?</a:t>
            </a:r>
            <a:endParaRPr lang="en-US" sz="2400" dirty="0"/>
          </a:p>
        </p:txBody>
      </p:sp>
    </p:spTree>
    <p:extLst>
      <p:ext uri="{BB962C8B-B14F-4D97-AF65-F5344CB8AC3E}">
        <p14:creationId xmlns:p14="http://schemas.microsoft.com/office/powerpoint/2010/main" val="99255540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en-US" sz="2000" dirty="0" smtClean="0"/>
              <a:t>MORPHEUS</a:t>
            </a:r>
            <a:br>
              <a:rPr lang="en-US" sz="2000" dirty="0" smtClean="0"/>
            </a:br>
            <a:r>
              <a:rPr lang="en-US" sz="2000" dirty="0" smtClean="0"/>
              <a:t>That you are a slave, Neo.</a:t>
            </a:r>
            <a:br>
              <a:rPr lang="en-US" sz="2000" dirty="0" smtClean="0"/>
            </a:br>
            <a:r>
              <a:rPr lang="en-US" sz="2000" dirty="0" smtClean="0"/>
              <a:t>Like everyone else, you were born into bondage,</a:t>
            </a:r>
            <a:br>
              <a:rPr lang="en-US" sz="2000" dirty="0" smtClean="0"/>
            </a:br>
            <a:r>
              <a:rPr lang="en-US" sz="2000" dirty="0" smtClean="0"/>
              <a:t>Born into a prison that you cannot smell or taste or touch.</a:t>
            </a:r>
            <a:br>
              <a:rPr lang="en-US" sz="2000" dirty="0" smtClean="0"/>
            </a:br>
            <a:r>
              <a:rPr lang="en-US" sz="2000" dirty="0" smtClean="0"/>
              <a:t>A prison...For your mind.</a:t>
            </a:r>
            <a:br>
              <a:rPr lang="en-US" sz="2000" dirty="0" smtClean="0"/>
            </a:br>
            <a:r>
              <a:rPr lang="en-US" sz="2000" dirty="0" smtClean="0"/>
              <a:t>Unfortunately, no one can be told what the matrix is.</a:t>
            </a:r>
            <a:br>
              <a:rPr lang="en-US" sz="2000" dirty="0" smtClean="0"/>
            </a:br>
            <a:r>
              <a:rPr lang="en-US" sz="2000" dirty="0" smtClean="0"/>
              <a:t>You have to see it for yourself.</a:t>
            </a:r>
            <a:br>
              <a:rPr lang="en-US" sz="2000" dirty="0" smtClean="0"/>
            </a:br>
            <a:r>
              <a:rPr lang="en-US" sz="2000" dirty="0" smtClean="0"/>
              <a:t>This is your last chance.</a:t>
            </a:r>
            <a:br>
              <a:rPr lang="en-US" sz="2000" dirty="0" smtClean="0"/>
            </a:br>
            <a:r>
              <a:rPr lang="en-US" sz="2000" dirty="0" smtClean="0"/>
              <a:t>After this, there is no turning back.</a:t>
            </a:r>
            <a:br>
              <a:rPr lang="en-US" sz="2000" dirty="0" smtClean="0"/>
            </a:br>
            <a:r>
              <a:rPr lang="en-US" sz="2000" dirty="0" smtClean="0"/>
              <a:t>You take the </a:t>
            </a:r>
            <a:r>
              <a:rPr lang="en-US" sz="2000" dirty="0" smtClean="0">
                <a:solidFill>
                  <a:srgbClr val="0000FF"/>
                </a:solidFill>
              </a:rPr>
              <a:t>blue pill</a:t>
            </a:r>
            <a:r>
              <a:rPr lang="en-US" sz="2000" dirty="0" smtClean="0"/>
              <a:t>,</a:t>
            </a:r>
            <a:br>
              <a:rPr lang="en-US" sz="2000" dirty="0" smtClean="0"/>
            </a:br>
            <a:r>
              <a:rPr lang="en-US" sz="2000" dirty="0" smtClean="0"/>
              <a:t>The story ends, you wake up in your bed,</a:t>
            </a:r>
            <a:br>
              <a:rPr lang="en-US" sz="2000" dirty="0" smtClean="0"/>
            </a:br>
            <a:r>
              <a:rPr lang="en-US" sz="2000" dirty="0" smtClean="0"/>
              <a:t>And believe whatever you want to believe.</a:t>
            </a:r>
            <a:br>
              <a:rPr lang="en-US" sz="2000" dirty="0" smtClean="0"/>
            </a:br>
            <a:r>
              <a:rPr lang="en-US" sz="2000" dirty="0" smtClean="0"/>
              <a:t>You take the </a:t>
            </a:r>
            <a:r>
              <a:rPr lang="en-US" sz="2000" dirty="0" smtClean="0">
                <a:solidFill>
                  <a:srgbClr val="FF0000"/>
                </a:solidFill>
              </a:rPr>
              <a:t>red pill</a:t>
            </a:r>
            <a:r>
              <a:rPr lang="en-US" sz="2000" dirty="0" smtClean="0"/>
              <a:t>,</a:t>
            </a:r>
            <a:br>
              <a:rPr lang="en-US" sz="2000" dirty="0" smtClean="0"/>
            </a:br>
            <a:r>
              <a:rPr lang="en-US" sz="2000" dirty="0" smtClean="0"/>
              <a:t>you stay in wonderland and I show you how deep the rabbit hole goes.</a:t>
            </a:r>
            <a:br>
              <a:rPr lang="en-US" sz="2000" dirty="0" smtClean="0"/>
            </a:br>
            <a:r>
              <a:rPr lang="en-US" sz="2000" dirty="0" smtClean="0"/>
              <a:t>Remember, all I'm offering is the truth. Nothing more.</a:t>
            </a:r>
            <a:br>
              <a:rPr lang="en-US" sz="2000" dirty="0" smtClean="0"/>
            </a:br>
            <a:r>
              <a:rPr lang="en-US" sz="2000" dirty="0" smtClean="0"/>
              <a:t/>
            </a:r>
            <a:br>
              <a:rPr lang="en-US" sz="2000" dirty="0" smtClean="0"/>
            </a:br>
            <a:r>
              <a:rPr lang="en-US" sz="2000" dirty="0" smtClean="0"/>
              <a:t>[Neo takes the </a:t>
            </a:r>
            <a:r>
              <a:rPr lang="en-US" sz="2000" dirty="0" smtClean="0">
                <a:solidFill>
                  <a:srgbClr val="FF0000"/>
                </a:solidFill>
              </a:rPr>
              <a:t>red pill</a:t>
            </a:r>
            <a:r>
              <a:rPr lang="en-US" sz="2000" dirty="0" smtClean="0"/>
              <a:t>]</a:t>
            </a:r>
            <a:br>
              <a:rPr lang="en-US" sz="2000" dirty="0" smtClean="0"/>
            </a:br>
            <a:r>
              <a:rPr lang="en-US" sz="2000" dirty="0" smtClean="0"/>
              <a:t/>
            </a:r>
            <a:br>
              <a:rPr lang="en-US" sz="2000" dirty="0" smtClean="0"/>
            </a:br>
            <a:r>
              <a:rPr lang="en-US" sz="2000" dirty="0" smtClean="0"/>
              <a:t>MORPHEUS</a:t>
            </a:r>
            <a:br>
              <a:rPr lang="en-US" sz="2000" dirty="0" smtClean="0"/>
            </a:br>
            <a:r>
              <a:rPr lang="en-US" sz="2000" dirty="0" smtClean="0"/>
              <a:t>Follow Me.</a:t>
            </a:r>
            <a:endParaRPr lang="en-US" sz="2000" dirty="0"/>
          </a:p>
        </p:txBody>
      </p:sp>
    </p:spTree>
    <p:extLst>
      <p:ext uri="{BB962C8B-B14F-4D97-AF65-F5344CB8AC3E}">
        <p14:creationId xmlns:p14="http://schemas.microsoft.com/office/powerpoint/2010/main" val="130401926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Matrix.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88610385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227"/>
            <a:ext cx="7772400" cy="6704395"/>
          </a:xfrm>
        </p:spPr>
        <p:txBody>
          <a:bodyPr>
            <a:normAutofit/>
          </a:bodyPr>
          <a:lstStyle/>
          <a:p>
            <a:pPr algn="l"/>
            <a:r>
              <a:rPr lang="fr-FR" sz="1800" dirty="0" smtClean="0"/>
              <a:t>âPNG</a:t>
            </a:r>
            <a:br>
              <a:rPr lang="fr-FR" sz="1800" dirty="0" smtClean="0"/>
            </a:br>
            <a:r>
              <a:rPr lang="fr-FR" sz="1800" dirty="0" smtClean="0"/>
              <a:t>@R®1ë˙vvV‡_€∑</a:t>
            </a:r>
            <a:r>
              <a:rPr lang="fr-FR" sz="1800" dirty="0" err="1" smtClean="0"/>
              <a:t>Qòn</a:t>
            </a:r>
            <a:r>
              <a:rPr lang="fr-FR" sz="1800" dirty="0" smtClean="0"/>
              <a:t>√“;≤˛</a:t>
            </a:r>
            <a:r>
              <a:rPr lang="fr-FR" sz="1800" dirty="0" err="1" smtClean="0"/>
              <a:t>ïÌ</a:t>
            </a:r>
            <a:r>
              <a:rPr lang="fr-FR" sz="1800" dirty="0" smtClean="0"/>
              <a:t>ˇ~¿‰ÎC</a:t>
            </a:r>
            <a:r>
              <a:rPr lang="tr-TR" sz="1800" dirty="0" smtClean="0"/>
              <a:t>Ü9‹7(</a:t>
            </a:r>
            <a:r>
              <a:rPr lang="fr-FR" sz="1800" dirty="0" smtClean="0"/>
              <a:t>®∫›</a:t>
            </a:r>
            <a:r>
              <a:rPr lang="fr-FR" sz="1800" dirty="0" err="1" smtClean="0"/>
              <a:t>Ç</a:t>
            </a:r>
            <a:r>
              <a:rPr lang="fr-FR" sz="1800" dirty="0" smtClean="0"/>
              <a:t>:†'– </a:t>
            </a:r>
            <a:r>
              <a:rPr lang="fr-FR" sz="1800" dirty="0" err="1" smtClean="0"/>
              <a:t>ÙöÜ</a:t>
            </a:r>
            <a:r>
              <a:rPr lang="fr-FR" sz="1800" dirty="0" smtClean="0"/>
              <a:t>†/–</a:t>
            </a:r>
            <a:r>
              <a:rPr lang="fr-FR" sz="1800" dirty="0" err="1" smtClean="0"/>
              <a:t>â†C</a:t>
            </a:r>
            <a:r>
              <a:rPr lang="fr-FR" sz="1800" dirty="0" smtClean="0"/>
              <a:t>∞ </a:t>
            </a:r>
            <a:r>
              <a:rPr lang="fr-FR" sz="1800" dirty="0" err="1" smtClean="0"/>
              <a:t>xdÑ,B</a:t>
            </a:r>
            <a:r>
              <a:rPr lang="fr-FR" sz="1800" dirty="0" smtClean="0"/>
              <a:t/>
            </a:r>
            <a:br>
              <a:rPr lang="fr-FR" sz="1800" dirty="0" smtClean="0"/>
            </a:br>
            <a:r>
              <a:rPr lang="fr-FR" sz="1800" dirty="0" smtClean="0"/>
              <a:t>°è∞D8!ˆ </a:t>
            </a:r>
            <a:r>
              <a:rPr lang="fr-FR" sz="1800" dirty="0" err="1" smtClean="0"/>
              <a:t>QàdƒaD</a:t>
            </a:r>
            <a:r>
              <a:rPr lang="fr-FR" sz="1800" dirty="0" smtClean="0"/>
              <a:t>¢</a:t>
            </a:r>
            <a:r>
              <a:rPr lang="fr-FR" sz="1800" dirty="0" err="1" smtClean="0"/>
              <a:t>Qâ∏ähFt</a:t>
            </a:r>
            <a:r>
              <a:rPr lang="fr-FR" sz="1800" dirty="0" smtClean="0"/>
              <a:t> </a:t>
            </a:r>
            <a:r>
              <a:rPr lang="fr-FR" sz="1800" dirty="0" err="1" smtClean="0"/>
              <a:t>û"FSàEƒ</a:t>
            </a:r>
            <a:r>
              <a:rPr lang="fr-FR" sz="1800" dirty="0" smtClean="0"/>
              <a:t>* ÒH6$7ß˜•O°/•o¶¢ˇ»@À ¬†</a:t>
            </a:r>
            <a:r>
              <a:rPr lang="fr-FR" sz="1800" dirty="0" err="1" smtClean="0"/>
              <a:t>œ</a:t>
            </a:r>
            <a:r>
              <a:rPr lang="fr-FR" sz="1800" dirty="0" smtClean="0"/>
              <a:t>‡…</a:t>
            </a:r>
            <a:r>
              <a:rPr lang="fr-FR" sz="1800" dirty="0" err="1" smtClean="0"/>
              <a:t>êÃP</a:t>
            </a:r>
            <a:r>
              <a:rPr lang="fr-FR" sz="1800" dirty="0" smtClean="0"/>
              <a:t>»–»–œ∞ƒHÀHf4d§0`,eº≈8∆∏ </a:t>
            </a:r>
            <a:r>
              <a:rPr lang="fr-FR" sz="1800" dirty="0" err="1" smtClean="0"/>
              <a:t>Ddíg≤e</a:t>
            </a:r>
            <a:r>
              <a:rPr lang="fr-FR" sz="1800" dirty="0" smtClean="0"/>
              <a:t/>
            </a:r>
            <a:br>
              <a:rPr lang="fr-FR" sz="1800" dirty="0" smtClean="0"/>
            </a:br>
            <a:r>
              <a:rPr lang="fr-FR" sz="1800" dirty="0" smtClean="0"/>
              <a:t>c:¡</a:t>
            </a:r>
            <a:r>
              <a:rPr lang="fr-FR" sz="1800" dirty="0" err="1" smtClean="0"/>
              <a:t>tÖÈ</a:t>
            </a:r>
            <a:r>
              <a:rPr lang="fr-FR" sz="1800" dirty="0" smtClean="0"/>
              <a:t>	”;f,3ôŸòŸó˘0ÛyÊ˚Ã≥D$QàhH§/ÁX0,¢,Ê,¡,ô,◊X˙XñYôYïX]XYKYÔ∞N±!</a:t>
            </a:r>
            <a:r>
              <a:rPr lang="fr-FR" sz="1800" dirty="0" err="1" smtClean="0"/>
              <a:t>Ÿ»lÊl°lŸl</a:t>
            </a:r>
            <a:r>
              <a:rPr lang="fr-FR" sz="1800" dirty="0" smtClean="0"/>
              <a:t/>
            </a:r>
            <a:br>
              <a:rPr lang="fr-FR" sz="1800" dirty="0" smtClean="0"/>
            </a:br>
            <a:r>
              <a:rPr lang="fr-FR" sz="1800" dirty="0" smtClean="0"/>
              <a:t>l£lÏºÏ˙Ï~Ï«ŸkŸáÿ◊8∏9Ù8¸828Í8F8688ç9C8s9orN</a:t>
            </a:r>
            <a:endParaRPr lang="en-US" sz="1800" dirty="0"/>
          </a:p>
        </p:txBody>
      </p:sp>
    </p:spTree>
    <p:extLst>
      <p:ext uri="{BB962C8B-B14F-4D97-AF65-F5344CB8AC3E}">
        <p14:creationId xmlns:p14="http://schemas.microsoft.com/office/powerpoint/2010/main" val="110362347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239</TotalTime>
  <Words>152</Words>
  <Application>Microsoft Macintosh PowerPoint</Application>
  <PresentationFormat>On-screen Show (4:3)</PresentationFormat>
  <Paragraphs>32</Paragraphs>
  <Slides>43</Slides>
  <Notes>0</Notes>
  <HiddenSlides>0</HiddenSlides>
  <MMClips>1</MMClips>
  <ScaleCrop>false</ScaleCrop>
  <HeadingPairs>
    <vt:vector size="4" baseType="variant">
      <vt:variant>
        <vt:lpstr>Theme</vt:lpstr>
      </vt:variant>
      <vt:variant>
        <vt:i4>1</vt:i4>
      </vt:variant>
      <vt:variant>
        <vt:lpstr>Slide Titles</vt:lpstr>
      </vt:variant>
      <vt:variant>
        <vt:i4>43</vt:i4>
      </vt:variant>
    </vt:vector>
  </HeadingPairs>
  <TitlesOfParts>
    <vt:vector size="44" baseType="lpstr">
      <vt:lpstr>Office Theme</vt:lpstr>
      <vt:lpstr>What is something that makes reality consistent, reliable, and predictable?</vt:lpstr>
      <vt:lpstr>0 and 1</vt:lpstr>
      <vt:lpstr>In a computer’s world, this is true.</vt:lpstr>
      <vt:lpstr>PowerPoint Presentation</vt:lpstr>
      <vt:lpstr>Blue Pill or Red Pill? The Matrix (1999)  MORPHEUS Let me tell you why you're here. You're here because you know something. What you know, you can't explain, But you feel it. You've felt it your entire life. That there's something wrong with the world. You don't know what it is, but it's there, Like a splinter in your mind, driving you mad. It is this feeling that has brought you to me. Do you know what I'm talking about?  NEO The matrix?</vt:lpstr>
      <vt:lpstr>MORPHEUS Do you want to know what it is? The matrix is everywhere. It is all around us. Even now, in this very room. You can see it when you look out your window Or when you turn on your television. You can feel it when you go to work... When you go to church... When you pay your taxes. It is the world that has been pulled over your eyes To blind you from the truth.  NEO What truth?</vt:lpstr>
      <vt:lpstr>MORPHEUS That you are a slave, Neo. Like everyone else, you were born into bondage, Born into a prison that you cannot smell or taste or touch. A prison...For your mind. Unfortunately, no one can be told what the matrix is. You have to see it for yourself. This is your last chance. After this, there is no turning back. You take the blue pill, The story ends, you wake up in your bed, And believe whatever you want to believe. You take the red pill, you stay in wonderland and I show you how deep the rabbit hole goes. Remember, all I'm offering is the truth. Nothing more.  [Neo takes the red pill]  MORPHEUS Follow Me.</vt:lpstr>
      <vt:lpstr>PowerPoint Presentation</vt:lpstr>
      <vt:lpstr>âPNG @R®1ë˙vvV‡_€∑Qòn√“;≤˛ïÌˇ~¿‰ÎCÜ9‹7(®∫›Ç:†'– ÙöÜ†/–â†C∞ xdÑ,B °è∞D8!ˆ QàdƒaD¢Qâ∏ähFt û"FSàEƒ* ÒH6$7ß˜•O°/•o¶¢ˇ»@À ¬†œ‡…êÃP»–»–œ∞ƒHÀHf4d§0`,eº≈8∆∏ Ddíg≤e c:¡tÖÈ ”;f,3ôŸòŸó˘0ÛyÊ˚Ã≥D$QàhH§/ÁX0,¢,Ê,¡,ô,◊X˙XñYôYïX]XYKYÔ∞N±!Ÿ»lÊl°lŸl l£lÏºÏ˙Ï~Ï«ŸkŸáÿ◊8∏9Ù8¸828Í8F8688ç9C8s9orN</vt:lpstr>
      <vt:lpstr>-----BEGIN CERTIFICATE----- MIIC1TCCAj6gAwIBAgIKkehOL/XGkB5cjjANBgkqhkiG9w0BAQUFADBhMRMwEQYD VQQDEwpUQ1BERiBERU1PMQ4wDAYDVQQKEwVUQ1BERjENMAsGA1UECxMEREVNTzEe MBwGCSqGSIb3DQEJARYPeW91QGV4YW1wbGUuY29tMQswCQYDVQQGEwJJVDAeFw0w OTA4MjExMjU0NDhaFw0xNDA4MjExMjU0NDhaMGExEzARBgNVBAMTClRDUERGIERF TU8xDjAMBgNVBAoTBVRDUERGMQ0wCwYDVQQLEwRERU1PMR4wHAYJKoZIhvcNAQkB Fg95b3VAZXhhbXBsZS5jb20xCzSKBgNVBAYTAklUMIGfMA0GCSqGSIb3DQEBAQUA A4GNADCBiQKBgQDAqIL0uGKmTR98Lxx2vEEE1OGKkMXFo0JViitALe7Onhxxqx0H XMUDKF5mvEVu1rcvh7/oAnAfrCuEpL/up3u1mQCgBE7WXBnFFE/AE3jCksh9OkS0 Z0Xj9woN5bzxRDsGoPiOu/4xzk5qSEXt8jf2Ep90QuNkqLIRT4swAzpDbwIDAQAB o4GTMIGQMDcGA1UdEgQwMC6gEQYDVQQDDApUQ1BERiBERU1PoAwGA1UECgwFVENQ REagCwYDVQQLDARERU1PMDcGA1UdWWQwMC6gEQYDVQQDDApUQ1BERiBERU1PoAwG A1UECgwFVENQREagCwYDVQQLDARERU1PMA8GCSqGSIb3LwEBCgQCBQAwCwYDVR0P BAQDAgSQMA0GCSqGSIb3DQEBBQUAA4GBAEhTQfqX3ZNdHmpTLDbIj22RHXii2roE OavCbu9WsHoWpva0qSd+yIoD594VHvYAd29sfzDfiN+7W0aiZfXjq5jpaSQMVlN8 RGYMupbHY/+a9Gz1wqxnR84mlTtIkZVRYAhsfPwy6M1BEjdMqfdh9h40JIdkdjtb 8faTCfXPePWQ -----END CERTIFICATE-----</vt:lpstr>
      <vt:lpstr>-----BEGIN RSA PRIVATE KEY----- MIICXQIBAAKBgQDAqIL0uGKmTR98Lxx2vEEE1OGKkMXFo0JViitALe7Onhxxqx0H XMUDKF5mvEVu1rcvh4/oAnAfrCuEpL/up3u1mQCgBE7WXBnFFE/AE3jCksh9OkS0 Z0Xj9woN5bzxRDsGoPiOu/4xzk5qDOSt8jf2Ep90QuNkqLIRT4swAzpDbwIDAQAB AoGAXc+wNMmz/5Z+RlIKYia44klmqbplEx+0JULqXI4BQsrqvs67i+I4bJkznoL+ rEIRYSuQ3sCRKFsFtckjTGpxadnxkB+uwGKc6pZChv99BFX6HFR4hgBlT/BBRAQA hMDlM2JIRr4S4SMVXR7MHwGMUf9mFnanGLR3ZWtU3aXJrIECQQD7OaYUVYNEEnM9 uXyjm22CuHyqyEf5gb13sK0uQty67547yJTMUQZd/sQc9KGwhzBbhrob2LO2jAhh S+f+NSRnAkEAxFHm3fMI5RgXmswxlGm4QW07a/Ueo7ZJG6xjTkFXluJhd+XHswRD dQIO3zG9nGjNUoeMrPhXhPvKqFc2F9RDuQJAQBEGin74N77gxqfr4ik79y8nE8J5 oGZ2s/RJZdfFRKLg3mwbjjNHhWb4Ck5UgZkoOt8TzRApXG8/n9hktE5HFwJBALur M5AueO1Pl5kB489lNJ9OxUQRYUXMxpxuscuoCQwSwmv0O2+0/qtG2WKhUQnI4aYo L+FV0YwtivBb1jj3T/kCQQDIWOxq8eRowdaMzvJpRUHFgMcf1AVZExKyrugwYOWd KNsDxC4KaQOsPt8iT/Ulo4g/MJC0HolCOhWibKmR9Ayl -----END RSA PRIVATE KEY-----</vt:lpstr>
      <vt:lpstr>L+FV0YwtivBb1jj3T/kCQQDIWOxq8eRowdaMzvJpRUHFgMcf1AVZExKyrugwYOWd KNsDxC4KaQOsPt8iT/Ulo4g/MJC0HolCOhWibKmR9Ayl8faTCfXPePWQAUdjwySH hMDlM2JIRr4S4SMVXR7MHwGMUf9mFnanGLR3ZWtU3aXJrIECQQD7OaYUVYNEEnM9 uXyjm22CuHyqyEf5gb13sK0uQty67547yJTMUQZd/sQc9KGwhzBbhrob2LO2jAhh RGYMupbHY/+a9Gz1wqxnR84mlTtIkZVRYAhsfPwy6M1BEjdMqfdh9h40JIdkdjtb oGZ2s/RJZdfFRKLg3mwbjjNHhWb4Ck5UgZkoOt8TzRApXG8/n9hktE5HFwJBALur M5AueO1Pl5kB489lNJ9OxUQRYUXMxpxuscuoCQwSwmv0O2+0/qtG2WKhUQnI4aYo TU8xDjAMBgNVBAoTBVRDUERGMQ0wCwYDVQQLEwRERU1PMR4wHAYJKoZIhvcNAQkB MBwGCSqGSIb3DQEJARYPeW91QGV4YW1wbGUuY29tMQswCQYDVQQGEwJJVDAeFw0w OTA4MjExMjU0NDhaFw0xNDA4MjExMjU0NDhaMGExEzARBgNVBAMTClRDUERGIERF Z0Xj9woN5bzxRDsGoPiOu/4xzk5qDOSt8jf2Ep90QuNkqLIRT4swAzpDbwIDAQAB AoGAXc+wNMmz/5Z+RlIKYia44klmqbplEx+0JULqXI4BQsrqvs67i+I4bJkznoL+ rEIRYSuQ3sCRKFsFtckjTGpxadnxkB+uwGKc6pZChv99BFX6HFR4hgBlT/BBRAQA Fg95b3VAZXhhbXBsZS5jb20xCzSKBgNVBAYTAklUMIGfMA0GCSqGSIb3DQEBAQUA A4GNADCBiQKBgQDAqIL0uGKmTR98Lxx2vEEE1OGKkMXFo0JViitALe7Onhxxqx0H XMUDKF5mvEVu1rcvh7/oAnAfrCuEpL/up3u1mQCgBE7WXBnFFE/AE3jCksh9OkS0 Z0Xj9woN5bzxRDsGoPiOu/4xzk5qSEXt8jf2Ep90QuNkqLIRT4swAzpDbwIDAQAB o4GTMIGQMDcGA1UdEgQwMC6gEQYDVQQDDApUQ1BERiBERU1PoAwGA1UECgwFVENQ REagCwYDVQQLDARERU1PMDcGA1UdWWQwMC6gEQYDVQQDDApUQ1BERiBERU1PoAwG A1UECgwFVENQREagCwYDVQQLDARERU1PMA8GCSqGSIb3LwEBCgQCBQAwCwYDVR0P MIIC1TCCAj6gAwIBAgIKkehOL/XGkB5cjjANBgkqhkiG9w0BAQUFADBhMRMwEQYD VQQDEwpUQ1BERiBERU1PMQ4wDAYDVQQKEwVUQ1BERjENMAsGA1UECxMEREVNTzEe BAQDAgSQMA0GCSqGSIb3DQEBBQUAA4GBAEhTQfqX3ZNdHmpTLDbIj22RHXii2roE OavCbu9WsHoWpva0qSd+yIoD594VHvYAd29sfzDfiN+7W0aiZfXjq5jpaSQMVlN8 MIICXQIBAAKBgQDAqIL0uGKmTR98Lxx2vEEE1OGKkMXFo0JViitALe7Onhxxqx0H XMUDKF5mvEVu1rcvh4/oAnAfrCuEpL/up3u1mQCgBE7WXBnFFE/AE3jCksh9OkS0 S+f+NSRnAkEAxFHm3fMI5RgXmswxlGm4QW07a/Ueo7ZJG6xjTkFXluJhd+XHswRD dQIO3zG9nGjNUoeMrPhXhPvKqFc2F9RDuQJAQBEGin74N77gxqfr4ik79y8nE8J5 Z0Xj9woN5bzxRDsGoPiOu/4xzk5qBVXt8jf2Ep90QuNkqLIRT4swAzpDbwIDAQAB Z0Xj9woN5bzxRDsGoPiOu/4xzk5qFLSt8jf2Ep90QuNkqLIRT4swAzpDbwIDAQAB XMUDKF5mvEVu1rcvh7/oAnAfrCuEpL/up3u1mQCgBE7WXBnFFE/AE3jCksh9OkS0 XMUDKF5mvEVu1rcvh4/oAnAfrCuEpL/up3u1mQCgBE7WXBnFFE/AE3jCksh9OkS0 </vt:lpstr>
      <vt:lpstr>PowerPoint Presentation</vt:lpstr>
      <vt:lpstr>OSI, Layer-1 = Physical Link</vt:lpstr>
      <vt:lpstr>PowerPoint Presentation</vt:lpstr>
      <vt:lpstr>PowerPoint Presentation</vt:lpstr>
      <vt:lpstr>PowerPoint Presentation</vt:lpstr>
      <vt:lpstr>PowerPoint Presentation</vt:lpstr>
      <vt:lpstr>PowerPoint Presentation</vt:lpstr>
      <vt:lpstr>PowerPoint Presentation</vt:lpstr>
      <vt:lpstr>Our numbering system is BASE-10</vt:lpstr>
      <vt:lpstr>A computer’s numbering system is BASE-2</vt:lpstr>
      <vt:lpstr>What is the difference between BASE-10 and BASE-2?</vt:lpstr>
      <vt:lpstr>BASE-10 Addition          10     20 + ----     30</vt:lpstr>
      <vt:lpstr>PowerPoint Presentation</vt:lpstr>
      <vt:lpstr>BASE-2 Courier New (20 Point)  8-Bits = 1 Byte         1 Byte        |||||| ------------------------------------------------- | Bit | Bit | Bit | Bit | Bit | Bit | Bit | Bit | | 7 | 6 | 5 | 4 | 3 | 2 | 1 |  0 | |  |  |  |  |  |  |  |  | | B10 | B10 | B10 | B10 | B10 | B10 | B10 | B10 | | 128 | 064 | 032 | 016 | 008 | 004 | 002 | 001 | |  |  |  |  |  |  |  |  | | B02 | B02 | B02 | B02 | B02 | B02 | B02 | B02 | | 0 | 0 | 0 | 0 | 0 | 0 | 0 | 0 |   00000000 = 0 (BASE-10 aka “decimal”) 00000000 = 0 (BASE-2 aka “binary”)</vt:lpstr>
      <vt:lpstr>BASE-2 Addition         1 Byte        |||||| ------------------------------------------------- | Bit | Bit | Bit | Bit | Bit | Bit | Bit | Bit | | 7 | 6 | 5 | 4 | 3 | 2 | 1 |  0 | |  |  |  |  |  |  |  |  | | B10 | B10 | B10 | B10 | B10 | B10 | B10 | B10 | | 128 | 064 | 032 | 016 | 008 | 004 | 002 | 001 | |  |  |  |  |  |  |  |  | | B02 | B02 | B02 | B02 | B02 | B02 | B02 | B02 |   0  0  0  0  0  0  0  0 + 0  0  0  0  0  0  0  1 -------------------------------------------------  0  0  0  0  0  0  0  1  00000001 = 1 (BASE-1010 aka “decimal”) 00000001 = 1 (BASE-2 aka “binary”)</vt:lpstr>
      <vt:lpstr>BASE-2 Addition         1 Byte        |||||| ------------------------------------------------- | Bit | Bit | Bit | Bit | Bit | Bit | Bit | Bit | | 7 | 6 | 5 | 4 | 3 | 2 | 1 |  0 | |  |  |  |  |  |  |  |  | | B10 | B10 | B10 | B10 | B10 | B10 | B10 | B10 | | 128 | 064 | 032 | 016 | 008 | 004 | 002 | 001 | |  |  |  |  |  |  |  |  | | B02 | B02 | B02 | B02 | B02 | B02 | B02 | B02 |   0  0  0  0  0  0  0  0 + 0  0  0  0  0  0  1  1 -------------------------------------------------  0  0  0  0  0  0  1  1  00000021 = 3 (BASE-1010 aka “decimal”) 00000011 = 3 (BASE-2 aka “binary”)</vt:lpstr>
      <vt:lpstr>BASE-2 Addition         1 Byte        |||||| ------------------------------------------------- | Bit | Bit | Bit | Bit | Bit | Bit | Bit | Bit | | 7 | 6 | 5 | 4 | 3 | 2 | 1 |  0 | |  |  |  |  |  |  |  |  | | B10 | B10 | B10 | B10 | B10 | B10 | B10 | B10 | | 128 | 064 | 032 | 016 | 008 | 004 | 002 | 001 | |  |  |  |  |  |  |  |  | | B02 | B02 | B02 | B02 | B02 | B02 | B02 | B02 |   0  0  0  0  0  0  0  0 + 0  0  0  0  0  1  1  1 -------------------------------------------------  0  0  0  0  0  1  1  1  00000421 = 7 (BASE-1010 aka “decimal”) 00000111 = 7 (BASE-2 aka “binary”)</vt:lpstr>
      <vt:lpstr>1 + 1 = 0 (carry the 1 to the next place)</vt:lpstr>
      <vt:lpstr>    21 (Position)     1     01 (First # to add)    + 01 (Second # add)     ---     10  1 + 1 = 10 (carry the 1, leave the 0) 1+0+0 = 1</vt:lpstr>
      <vt:lpstr>BASE-2 Addition         1 Byte        |||||| ------------------------------------------------- | Bit | Bit | Bit | Bit | Bit | Bit | Bit | Bit | | 7 | 6 | 5 | 4 | 3 | 2 | 1 |  0 | |  |  |  |  |  |  |  |  | | B10 | B10 | B10 | B10 | B10 | B10 | B10 | B10 | | 128 | 064 | 032 | 016 | 008 | 004 | 002 | 001 | |  |  |  |  |  |  |  |  | | B02 | B02 | B02 | B02 | B02 | B02 | B02 | B02 |   0  0  0  0  0  0  0  1 + 0  0  0  0  0  1  1  1 -------------------------------------------------  0  0  0  0  1  0  0  0  00008421 = 15 (BASE-10 aka “decimal”) 00001000 = 15 (BASE-2 aka “binary”)</vt:lpstr>
      <vt:lpstr> Contents of [Data Growth Chart - Raw Data.png] As represented inside a text-only document (i.e. ASCII Format)…     âPNG @R®1ë˙vvV‡_€∑Qòn√“;≤˛ïÌˇ~¿‰ÎCÜ9‹7(®∫›Ç:†'– ÙöÜ†/–â†C∞ xdÑ,B °è∞D8!ˆ QàdƒaD¢Qâ∏ähFt û"FSàEƒ* ÒH6$7ß˜•O°/•o¶¢ˇ»@À ¬†œ‡…êÃP»–»–œ∞ƒHÀHf4d§0`,eº≈8∆∏ Ddíg≤e c:¡tÖÈ ”;f,3ôŸòŸó˘0ÛyÊ˚Ã≥D$QàhH§/ÁX0,¢,Ê,¡,ô,◊X˙XñYôYïX]XYKYÔ∞N±!Ÿ»lÊl°lŸl l£lÏºÏ˙Ï~Ï«ŸkŸáÿ◊8∏9Ù8¸828Í8F8688ç9C8s9orN</vt:lpstr>
      <vt:lpstr>ASCII /ˈaskē/ Abbreviation American Standard Code for Information Interchange, a set of digital codes widely used as a standard format in the transfer of text...</vt:lpstr>
      <vt:lpstr>âPNG = 4 bytes of data  32 1s and 0s… </vt:lpstr>
      <vt:lpstr>http://www.ascii-code.com/</vt:lpstr>
      <vt:lpstr>  DEC OCT HEX BIN  Symbol  HTML Number HTML Name Description 226 342 E2 11100010 â  &amp;#226;  &amp;acirc;  Latin small letter a with circumflex 80 120 50 01010000 P  &amp;#80;     Uppercase P 78 116 4E 01001110 N  &amp;#78;     Uppercase N 71 107 47 01000111 G  &amp;#71;     Uppercase G</vt:lpstr>
      <vt:lpstr>   ----------------------------------------------    |   â   |    P  |    N  |    G  | âPNG =  | 11100010  | 01010000  | 01001110  | 01000111  |    ----------------------------------------------  â = 11100010 (BASE-2 aka “binary”) P = 01010000 (BASE-2 aka “binary”) N = 01001110 (BASE-2 aka “binary”) G = 01000111 (BASE-2 aka “binary”)  â = 226 (BASE-10 aka “decimal”) P =  80 (BASE-10 aka “decimal”) N =  78 (BASE-10 aka “decimal”) G =  71 (BASE-10 aka “decimal”) </vt:lpstr>
      <vt:lpstr>storage block https://en.wikipedia.org/wiki/Storage_block  A storage block is a physical sector on the surface of a disk or diskette. It is the smallest unit of transference between the main memory and a given disk drive.  </vt:lpstr>
      <vt:lpstr>block (data storage) https://en.wikipedia.org/wiki/Block_(data_storage)  In computing (specifically data transmission and data storage), a block is a sequence of bytes or bits, having a nominal length (a block size). Data thus structured are said to be blocked. The process of putting data into blocks is called blocking. Blocking is used to facilitate the handling of the data-stream by the computer program receiving the data. Blocked data is normally read a whole block at a time.</vt:lpstr>
      <vt:lpstr>inode https://en.wikipedia.org/wiki/Inode  In computing, an inode (index node) is a data structure found in many Unix file systems. Each inode stores all the information about a file system object (file, device node, socket, pipe, etc.), except data content and file name.  A file system relies on data structures about the files, beside the file content. The former is called metadata—data that describes data. Each file is associated with an inode, which is identified by an integer number, often referred to as an i-number or inode number.  Inodes store information about files and directories (folders), such as file ownership, access mode (read, write, execute permissions), and file type. On many types of file system implementations, the maximum number of inodes is fixed at file system creation, limiting the maximum number of files the file system can hold. A typical allocation heuristic for inodes in a file system is one percent of total size.  The inode number indexes a table of inodes in a known location on the device; from the inode number, the file system driver portion of the kernel can access the contents of the inode, including the location of the file allowing access to the file.</vt:lpstr>
      <vt:lpstr>PowerPoint Presentation</vt:lpstr>
      <vt:lpstr>PowerPoint Presentation</vt:lpstr>
    </vt:vector>
  </TitlesOfParts>
  <Company>University of Houston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Greg Jonason</dc:creator>
  <cp:lastModifiedBy>Greg Jonason</cp:lastModifiedBy>
  <cp:revision>202</cp:revision>
  <dcterms:created xsi:type="dcterms:W3CDTF">2013-08-16T10:45:38Z</dcterms:created>
  <dcterms:modified xsi:type="dcterms:W3CDTF">2013-08-22T21:08:30Z</dcterms:modified>
</cp:coreProperties>
</file>

<file path=docProps/thumbnail.jpeg>
</file>